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CFF0-8B05-4D00-A805-DA1D586ECA5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8A1B-3779-494B-99AA-575DD5298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CFF0-8B05-4D00-A805-DA1D586ECA5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8A1B-3779-494B-99AA-575DD5298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CFF0-8B05-4D00-A805-DA1D586ECA5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8A1B-3779-494B-99AA-575DD5298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CFF0-8B05-4D00-A805-DA1D586ECA5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8A1B-3779-494B-99AA-575DD5298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CFF0-8B05-4D00-A805-DA1D586ECA5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8A1B-3779-494B-99AA-575DD5298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CFF0-8B05-4D00-A805-DA1D586ECA5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8A1B-3779-494B-99AA-575DD5298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CFF0-8B05-4D00-A805-DA1D586ECA5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8A1B-3779-494B-99AA-575DD5298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CFF0-8B05-4D00-A805-DA1D586ECA5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8A1B-3779-494B-99AA-575DD5298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CFF0-8B05-4D00-A805-DA1D586ECA5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8A1B-3779-494B-99AA-575DD5298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CFF0-8B05-4D00-A805-DA1D586ECA5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8A1B-3779-494B-99AA-575DD5298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CFF0-8B05-4D00-A805-DA1D586ECA5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8A1B-3779-494B-99AA-575DD5298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ACFF0-8B05-4D00-A805-DA1D586ECA5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48A1B-3779-494B-99AA-575DD5298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етский сад\Desktop\ДЕТСКИЙ САД\картинки\65640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1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00131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бюджетное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учреждение детский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сад комбинированного вида №45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муниципального образования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городской округ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город-курорт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Сочи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краснодарского края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785926"/>
            <a:ext cx="8215370" cy="3357586"/>
          </a:xfrm>
        </p:spPr>
        <p:txBody>
          <a:bodyPr>
            <a:noAutofit/>
          </a:bodyPr>
          <a:lstStyle/>
          <a:p>
            <a:pPr eaLnBrk="0" hangingPunct="0"/>
            <a:r>
              <a:rPr lang="ru-RU" sz="6000" b="1" dirty="0" smtClean="0">
                <a:solidFill>
                  <a:srgbClr val="2C0FDB"/>
                </a:solidFill>
                <a:latin typeface="Monotype Corsiva" pitchFamily="66" charset="0"/>
              </a:rPr>
              <a:t>Образовательная Программа </a:t>
            </a:r>
          </a:p>
          <a:p>
            <a:pPr eaLnBrk="0" hangingPunct="0"/>
            <a:r>
              <a:rPr lang="ru-RU" sz="6000" b="1" dirty="0" smtClean="0">
                <a:solidFill>
                  <a:srgbClr val="2C0FDB"/>
                </a:solidFill>
                <a:latin typeface="Monotype Corsiva" pitchFamily="66" charset="0"/>
              </a:rPr>
              <a:t>дошкольного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Детский сад\Desktop\ДЕТСКИЙ САД\картинки\65640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1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Планируемые результаты освоения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образовательной Программы ДОУ</a:t>
            </a:r>
            <a:r>
              <a:rPr lang="ru-RU" sz="1800" dirty="0" smtClean="0"/>
              <a:t>:</a:t>
            </a:r>
            <a:r>
              <a:rPr lang="ru-RU" sz="3600" dirty="0" smtClean="0">
                <a:latin typeface="Bodoni MT" pitchFamily="18" charset="0"/>
              </a:rPr>
              <a:t> 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latin typeface="Monotype Corsiva" pitchFamily="66" charset="0"/>
              </a:rPr>
              <a:t>Целевые ориентиры образования в раннем возрасте;</a:t>
            </a:r>
          </a:p>
          <a:p>
            <a:pPr algn="just"/>
            <a:r>
              <a:rPr lang="ru-RU" dirty="0" smtClean="0">
                <a:latin typeface="Monotype Corsiva" pitchFamily="66" charset="0"/>
              </a:rPr>
              <a:t>Целевые ориентиры образования на этапе завершения дошкольного образования;</a:t>
            </a:r>
          </a:p>
          <a:p>
            <a:pPr algn="just"/>
            <a:r>
              <a:rPr lang="ru-RU" dirty="0" smtClean="0">
                <a:latin typeface="Monotype Corsiva" pitchFamily="66" charset="0"/>
              </a:rPr>
              <a:t>Планируемые результаты освоения адаптированной   Программы;</a:t>
            </a:r>
          </a:p>
          <a:p>
            <a:pPr algn="just"/>
            <a:r>
              <a:rPr lang="ru-RU" dirty="0" smtClean="0">
                <a:latin typeface="Monotype Corsiva" pitchFamily="66" charset="0"/>
              </a:rPr>
              <a:t>Планируемые результаты освоения                                                            образовательной    Программы ДОУ.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Детский сад\Desktop\ДЕТСКИЙ САД\картинки\65640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1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Содержательный раздел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q"/>
              <a:tabLst>
                <a:tab pos="1082675" algn="l"/>
              </a:tabLst>
            </a:pPr>
            <a:r>
              <a:rPr lang="ru-RU" sz="4600" b="1" dirty="0" smtClean="0">
                <a:latin typeface="Monotype Corsiva" pitchFamily="66" charset="0"/>
              </a:rPr>
              <a:t>Комплексно-тематическое планирование</a:t>
            </a:r>
            <a:r>
              <a:rPr lang="ru-RU" sz="4600" dirty="0" smtClean="0">
                <a:latin typeface="Monotype Corsiva" pitchFamily="66" charset="0"/>
              </a:rPr>
              <a:t> </a:t>
            </a:r>
          </a:p>
          <a:p>
            <a:pPr>
              <a:lnSpc>
                <a:spcPct val="80000"/>
              </a:lnSpc>
              <a:buNone/>
              <a:tabLst>
                <a:tab pos="1082675" algn="l"/>
              </a:tabLst>
            </a:pPr>
            <a:endParaRPr lang="ru-RU" dirty="0" smtClean="0">
              <a:latin typeface="Monotype Corsiva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  <a:tabLst>
                <a:tab pos="1082675" algn="l"/>
              </a:tabLst>
            </a:pPr>
            <a:r>
              <a:rPr lang="ru-RU" sz="4000" b="1" dirty="0" smtClean="0">
                <a:latin typeface="Monotype Corsiva" pitchFamily="66" charset="0"/>
              </a:rPr>
              <a:t>Содержание психолого-педагогической работы по освоению основной образовательной Программы по всем образовательным областям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  <a:tabLst>
                <a:tab pos="1082675" algn="l"/>
              </a:tabLst>
            </a:pPr>
            <a:r>
              <a:rPr lang="ru-RU" b="1" dirty="0" smtClean="0">
                <a:latin typeface="Monotype Corsiva" pitchFamily="66" charset="0"/>
              </a:rPr>
              <a:t>         </a:t>
            </a:r>
            <a:r>
              <a:rPr lang="ru-RU" dirty="0" smtClean="0">
                <a:latin typeface="Monotype Corsiva" pitchFamily="66" charset="0"/>
              </a:rPr>
              <a:t>- социально-коммуникативное развитие;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  <a:tabLst>
                <a:tab pos="1082675" algn="l"/>
              </a:tabLst>
            </a:pPr>
            <a:r>
              <a:rPr lang="ru-RU" dirty="0" smtClean="0">
                <a:latin typeface="Monotype Corsiva" pitchFamily="66" charset="0"/>
              </a:rPr>
              <a:t>         - познавательное развитие;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  <a:tabLst>
                <a:tab pos="1082675" algn="l"/>
              </a:tabLst>
            </a:pPr>
            <a:r>
              <a:rPr lang="ru-RU" dirty="0" smtClean="0">
                <a:latin typeface="Monotype Corsiva" pitchFamily="66" charset="0"/>
              </a:rPr>
              <a:t>         - речевое развитие;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  <a:tabLst>
                <a:tab pos="1082675" algn="l"/>
              </a:tabLst>
            </a:pPr>
            <a:r>
              <a:rPr lang="ru-RU" dirty="0" smtClean="0">
                <a:latin typeface="Monotype Corsiva" pitchFamily="66" charset="0"/>
              </a:rPr>
              <a:t>         - художественно-эстетическое развитие;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  <a:tabLst>
                <a:tab pos="1082675" algn="l"/>
              </a:tabLst>
            </a:pPr>
            <a:r>
              <a:rPr lang="ru-RU" dirty="0" smtClean="0">
                <a:latin typeface="Monotype Corsiva" pitchFamily="66" charset="0"/>
              </a:rPr>
              <a:t>         - физическое развитие.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  <a:tabLst>
                <a:tab pos="1082675" algn="l"/>
              </a:tabLst>
            </a:pPr>
            <a:r>
              <a:rPr lang="ru-RU" b="1" dirty="0" smtClean="0">
                <a:latin typeface="Monotype Corsiva" pitchFamily="66" charset="0"/>
              </a:rPr>
              <a:t>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  <a:tabLst>
                <a:tab pos="1082675" algn="l"/>
              </a:tabLst>
            </a:pPr>
            <a:r>
              <a:rPr lang="ru-RU" sz="4500" b="1" dirty="0" smtClean="0">
                <a:latin typeface="Monotype Corsiva" pitchFamily="66" charset="0"/>
              </a:rPr>
              <a:t>     В каждой образовательной области прописаны: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  <a:tabLst>
                <a:tab pos="1082675" algn="l"/>
              </a:tabLst>
            </a:pPr>
            <a:r>
              <a:rPr lang="ru-RU" dirty="0" smtClean="0">
                <a:latin typeface="Monotype Corsiva" pitchFamily="66" charset="0"/>
              </a:rPr>
              <a:t>основные задачи психолого-педагогической работы;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  <a:tabLst>
                <a:tab pos="1082675" algn="l"/>
              </a:tabLst>
            </a:pPr>
            <a:r>
              <a:rPr lang="ru-RU" dirty="0" smtClean="0">
                <a:latin typeface="Monotype Corsiva" pitchFamily="66" charset="0"/>
              </a:rPr>
              <a:t>формы организации образовательной деятельности: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tabLst>
                <a:tab pos="1082675" algn="l"/>
              </a:tabLst>
            </a:pPr>
            <a:r>
              <a:rPr lang="ru-RU" dirty="0" smtClean="0">
                <a:latin typeface="Monotype Corsiva" pitchFamily="66" charset="0"/>
              </a:rPr>
              <a:t>         - в режимных моментах,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tabLst>
                <a:tab pos="1082675" algn="l"/>
              </a:tabLst>
            </a:pPr>
            <a:r>
              <a:rPr lang="ru-RU" dirty="0" smtClean="0">
                <a:latin typeface="Monotype Corsiva" pitchFamily="66" charset="0"/>
              </a:rPr>
              <a:t>         - в совместной деятельности педагога и детей,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tabLst>
                <a:tab pos="1082675" algn="l"/>
              </a:tabLst>
            </a:pPr>
            <a:r>
              <a:rPr lang="ru-RU" dirty="0" smtClean="0">
                <a:latin typeface="Monotype Corsiva" pitchFamily="66" charset="0"/>
              </a:rPr>
              <a:t>         - в самостоятельной деятельности детей,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tabLst>
                <a:tab pos="1082675" algn="l"/>
              </a:tabLst>
            </a:pPr>
            <a:r>
              <a:rPr lang="ru-RU" dirty="0" smtClean="0">
                <a:latin typeface="Monotype Corsiva" pitchFamily="66" charset="0"/>
              </a:rPr>
              <a:t>         - во взаимодействии с семьями.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Детский сад\Desktop\ДЕТСКИЙ САД\картинки\65640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1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55000" lnSpcReduction="20000"/>
          </a:bodyPr>
          <a:lstStyle/>
          <a:p>
            <a:pPr indent="-15875" algn="ctr">
              <a:buNone/>
            </a:pPr>
            <a:r>
              <a:rPr lang="ru-RU" sz="5800" b="1" dirty="0" smtClean="0"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</a:p>
          <a:p>
            <a:pPr indent="-15875" algn="ctr"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-15875">
              <a:buFont typeface="Wingdings 2" pitchFamily="18" charset="2"/>
              <a:buNone/>
            </a:pPr>
            <a:r>
              <a:rPr lang="ru-RU" sz="4400" i="1" u="sng" dirty="0" smtClean="0">
                <a:latin typeface="Times New Roman" pitchFamily="18" charset="0"/>
                <a:cs typeface="Times New Roman" pitchFamily="18" charset="0"/>
              </a:rPr>
              <a:t>Основные задачи психолого-педагогической работы: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indent="-15875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развитие сенсорной культуры; </a:t>
            </a:r>
          </a:p>
          <a:p>
            <a:pPr indent="-15875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развитие познавательно-исследовательской и продуктивной (конструктивной) деятельности; </a:t>
            </a:r>
          </a:p>
          <a:p>
            <a:pPr indent="-15875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формирование элементарных математических представлений; </a:t>
            </a:r>
          </a:p>
          <a:p>
            <a:pPr indent="-15875" algn="ctr">
              <a:buFont typeface="Wingdings 2" pitchFamily="18" charset="2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формирование целостной картины мира, расширение кругозора детей. </a:t>
            </a:r>
          </a:p>
          <a:p>
            <a:pPr indent="-15875" algn="ctr">
              <a:buFont typeface="Wingdings 2" pitchFamily="18" charset="2"/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indent="-15875" algn="ctr">
              <a:buFont typeface="Wingdings 2" pitchFamily="18" charset="2"/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</a:p>
          <a:p>
            <a:pPr indent="-15875"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Коммуникация</a:t>
            </a:r>
          </a:p>
          <a:p>
            <a:pPr indent="-15875"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Безопасность</a:t>
            </a:r>
          </a:p>
          <a:p>
            <a:pPr indent="-15875"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Труд</a:t>
            </a:r>
          </a:p>
          <a:p>
            <a:pPr indent="-15875"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Социализация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Детский сад\Desktop\ДЕТСКИЙ САД\картинки\65640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1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idx="1"/>
          </p:nvPr>
        </p:nvSpPr>
        <p:spPr bwMode="auto">
          <a:xfrm>
            <a:off x="1500166" y="357166"/>
            <a:ext cx="6143668" cy="85723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rmAutofit/>
          </a:bodyPr>
          <a:lstStyle/>
          <a:p>
            <a:pPr lvl="1" algn="ctr">
              <a:buNone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1000100" y="1928802"/>
            <a:ext cx="2592387" cy="9366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ru-RU" sz="3200" dirty="0" smtClean="0">
                <a:solidFill>
                  <a:srgbClr val="220575"/>
                </a:solidFill>
                <a:latin typeface="Monotype Corsiva" pitchFamily="66" charset="0"/>
              </a:rPr>
              <a:t>развитие речи</a:t>
            </a:r>
            <a:endParaRPr lang="ru-RU" sz="3200" dirty="0">
              <a:solidFill>
                <a:srgbClr val="220575"/>
              </a:solidFill>
              <a:latin typeface="Monotype Corsiva" pitchFamily="66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071538" y="3286124"/>
            <a:ext cx="6985000" cy="9350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ru-RU" sz="3200" dirty="0" smtClean="0">
                <a:solidFill>
                  <a:srgbClr val="220575"/>
                </a:solidFill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  <a:endParaRPr lang="ru-RU" sz="3200" dirty="0">
              <a:solidFill>
                <a:srgbClr val="22057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572132" y="1785926"/>
            <a:ext cx="2592387" cy="114300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dirty="0" smtClean="0">
                <a:solidFill>
                  <a:srgbClr val="220575"/>
                </a:solidFill>
                <a:latin typeface="Monotype Corsiva" pitchFamily="66" charset="0"/>
              </a:rPr>
              <a:t>чтение </a:t>
            </a:r>
          </a:p>
          <a:p>
            <a:pPr algn="ctr"/>
            <a:r>
              <a:rPr lang="ru-RU" sz="2800" dirty="0" smtClean="0">
                <a:solidFill>
                  <a:srgbClr val="220575"/>
                </a:solidFill>
                <a:latin typeface="Monotype Corsiva" pitchFamily="66" charset="0"/>
              </a:rPr>
              <a:t>художественной </a:t>
            </a:r>
          </a:p>
          <a:p>
            <a:pPr algn="ctr"/>
            <a:r>
              <a:rPr lang="ru-RU" sz="2800" dirty="0" smtClean="0">
                <a:solidFill>
                  <a:srgbClr val="220575"/>
                </a:solidFill>
                <a:latin typeface="Monotype Corsiva" pitchFamily="66" charset="0"/>
              </a:rPr>
              <a:t>литературы</a:t>
            </a:r>
            <a:endParaRPr lang="ru-RU" sz="2800" dirty="0">
              <a:solidFill>
                <a:srgbClr val="220575"/>
              </a:solidFill>
              <a:latin typeface="Monotype Corsiva" pitchFamily="66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1785918" y="5072074"/>
            <a:ext cx="2592387" cy="9366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3600" dirty="0" smtClean="0">
                <a:solidFill>
                  <a:srgbClr val="220575"/>
                </a:solidFill>
                <a:latin typeface="Monotype Corsiva" pitchFamily="66" charset="0"/>
              </a:rPr>
              <a:t>Здоровье</a:t>
            </a:r>
            <a:endParaRPr lang="ru-RU" sz="3600" dirty="0">
              <a:solidFill>
                <a:srgbClr val="220575"/>
              </a:solidFill>
              <a:latin typeface="Monotype Corsiva" pitchFamily="66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4786314" y="5072074"/>
            <a:ext cx="2592387" cy="9366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3200" dirty="0" smtClean="0">
                <a:solidFill>
                  <a:srgbClr val="220575"/>
                </a:solidFill>
                <a:latin typeface="Monotype Corsiva" pitchFamily="66" charset="0"/>
              </a:rPr>
              <a:t>Физическая </a:t>
            </a:r>
          </a:p>
          <a:p>
            <a:pPr algn="ctr" eaLnBrk="0" hangingPunct="0"/>
            <a:r>
              <a:rPr lang="ru-RU" sz="3200" dirty="0" smtClean="0">
                <a:solidFill>
                  <a:srgbClr val="220575"/>
                </a:solidFill>
                <a:latin typeface="Monotype Corsiva" pitchFamily="66" charset="0"/>
              </a:rPr>
              <a:t>культура</a:t>
            </a:r>
            <a:endParaRPr lang="ru-RU" sz="3200" dirty="0">
              <a:solidFill>
                <a:srgbClr val="220575"/>
              </a:solidFill>
              <a:latin typeface="Monotype Corsiva" pitchFamily="66" charset="0"/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2214544" y="1214422"/>
            <a:ext cx="1071571" cy="7143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2214546" y="4214818"/>
            <a:ext cx="1214445" cy="8572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6000760" y="1214422"/>
            <a:ext cx="1143008" cy="5715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5429256" y="4214818"/>
            <a:ext cx="1357322" cy="8572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Детский сад\Desktop\ДЕТСКИЙ САД\картинки\65640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1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Художественно-эстетическое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ru-RU" i="1" dirty="0" smtClean="0">
                <a:latin typeface="Monotype Corsiva" pitchFamily="66" charset="0"/>
              </a:rPr>
              <a:t>Музыка</a:t>
            </a:r>
          </a:p>
          <a:p>
            <a:pPr>
              <a:buFont typeface="Wingdings" pitchFamily="2" charset="2"/>
              <a:buChar char="q"/>
            </a:pPr>
            <a:r>
              <a:rPr lang="ru-RU" i="1" dirty="0" smtClean="0">
                <a:latin typeface="Monotype Corsiva" pitchFamily="66" charset="0"/>
              </a:rPr>
              <a:t>Художественное творчество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latin typeface="Monotype Corsiva" pitchFamily="66" charset="0"/>
              </a:rPr>
              <a:t>- особенности содержания продуктивной деятельности</a:t>
            </a:r>
          </a:p>
          <a:p>
            <a:pPr>
              <a:buFont typeface="Wingdings" pitchFamily="2" charset="2"/>
              <a:buNone/>
            </a:pPr>
            <a:r>
              <a:rPr lang="ru-RU" i="1" dirty="0" smtClean="0">
                <a:latin typeface="Monotype Corsiva" pitchFamily="66" charset="0"/>
              </a:rPr>
              <a:t>- </a:t>
            </a:r>
            <a:r>
              <a:rPr lang="ru-RU" dirty="0" smtClean="0">
                <a:latin typeface="Monotype Corsiva" pitchFamily="66" charset="0"/>
              </a:rPr>
              <a:t>кружковая работа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latin typeface="Monotype Corsiva" pitchFamily="66" charset="0"/>
              </a:rPr>
              <a:t>- взаимодействие с семьями в рамках художественно-эстетического развития</a:t>
            </a:r>
          </a:p>
          <a:p>
            <a:pPr>
              <a:buFont typeface="Wingdings" pitchFamily="2" charset="2"/>
              <a:buChar char="q"/>
            </a:pPr>
            <a:r>
              <a:rPr lang="ru-RU" i="1" dirty="0" smtClean="0">
                <a:latin typeface="Monotype Corsiva" pitchFamily="66" charset="0"/>
              </a:rPr>
              <a:t>Перспективный план взаимодействия педагогов с семьями воспитанников в соответствии с комплексно-тематическим планированием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Детский сад\Desktop\ДЕТСКИЙ САД\картинки\65640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1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3600" i="1" dirty="0" smtClean="0">
                <a:solidFill>
                  <a:srgbClr val="220575"/>
                </a:solidFill>
                <a:latin typeface="Monotype Corsiva" pitchFamily="66" charset="0"/>
              </a:rPr>
              <a:t>Организация коррекционно-развивающей работы по преодолению общего недоразвития речи </a:t>
            </a:r>
            <a:r>
              <a:rPr lang="en-US" sz="3600" i="1" dirty="0" smtClean="0">
                <a:solidFill>
                  <a:srgbClr val="220575"/>
                </a:solidFill>
                <a:latin typeface="Monotype Corsiva" pitchFamily="66" charset="0"/>
              </a:rPr>
              <a:t>II</a:t>
            </a:r>
            <a:r>
              <a:rPr lang="ru-RU" sz="3600" i="1" dirty="0" smtClean="0">
                <a:solidFill>
                  <a:srgbClr val="220575"/>
                </a:solidFill>
                <a:latin typeface="Monotype Corsiva" pitchFamily="66" charset="0"/>
              </a:rPr>
              <a:t>-</a:t>
            </a:r>
            <a:r>
              <a:rPr lang="ru-RU" sz="3600" i="1" dirty="0" smtClean="0">
                <a:solidFill>
                  <a:srgbClr val="220575"/>
                </a:solidFill>
                <a:latin typeface="Monotype Corsiva" pitchFamily="66" charset="0"/>
              </a:rPr>
              <a:t>III</a:t>
            </a:r>
            <a:r>
              <a:rPr lang="ru-RU" sz="3600" i="1" dirty="0" smtClean="0">
                <a:solidFill>
                  <a:srgbClr val="220575"/>
                </a:solidFill>
                <a:latin typeface="Monotype Corsiva" pitchFamily="66" charset="0"/>
              </a:rPr>
              <a:t> уровня (в логопедической группе)</a:t>
            </a:r>
          </a:p>
          <a:p>
            <a:pPr>
              <a:buFont typeface="Wingdings" pitchFamily="2" charset="2"/>
              <a:buChar char="q"/>
            </a:pPr>
            <a:r>
              <a:rPr lang="ru-RU" sz="3600" dirty="0" smtClean="0">
                <a:solidFill>
                  <a:srgbClr val="220575"/>
                </a:solidFill>
                <a:latin typeface="Monotype Corsiva" pitchFamily="66" charset="0"/>
              </a:rPr>
              <a:t>Преемственность дошкольного и начального общего образования. </a:t>
            </a:r>
            <a:r>
              <a:rPr lang="ru-RU" sz="3600" i="1" dirty="0" smtClean="0">
                <a:solidFill>
                  <a:srgbClr val="220575"/>
                </a:solidFill>
                <a:latin typeface="Monotype Corsiva" pitchFamily="66" charset="0"/>
              </a:rPr>
              <a:t>План совместной работы школы и детского сада.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Детский сад\Desktop\ДЕТСКИЙ САД\картинки\65640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1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Организационный раздел</a:t>
            </a:r>
            <a:r>
              <a:rPr lang="ru-RU" sz="1400" dirty="0" smtClean="0">
                <a:latin typeface="Arial" charset="0"/>
              </a:rPr>
              <a:t/>
            </a:r>
            <a:br>
              <a:rPr lang="ru-RU" sz="1400" dirty="0" smtClean="0">
                <a:latin typeface="Arial" charset="0"/>
              </a:rPr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ПРОГРАММНОЕ ОБЕСПЕЧЕНИЕ дошкольных групп: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Методическая литература, наглядно-дидактические пособия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Парциальные программы</a:t>
            </a:r>
          </a:p>
          <a:p>
            <a:pPr>
              <a:buFont typeface="Wingdings 2" pitchFamily="18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ПРОГРАММНОЕ ОБЕСПЕЧЕНИЕ логопедической группы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Детский сад\Desktop\ДЕТСКИЙ САД\картинки\65640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1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0"/>
              </a:spcBef>
              <a:spcAft>
                <a:spcPts val="1200"/>
              </a:spcAft>
              <a:buNone/>
            </a:pPr>
            <a:r>
              <a:rPr lang="ru-RU" sz="7200" dirty="0" smtClean="0">
                <a:solidFill>
                  <a:srgbClr val="0070C0"/>
                </a:solidFill>
                <a:latin typeface="Monotype Corsiva" pitchFamily="66" charset="0"/>
              </a:rPr>
              <a:t>Спасибо за внимание!</a:t>
            </a:r>
          </a:p>
          <a:p>
            <a:pPr algn="ctr">
              <a:spcBef>
                <a:spcPct val="0"/>
              </a:spcBef>
              <a:spcAft>
                <a:spcPts val="1200"/>
              </a:spcAft>
              <a:buNone/>
            </a:pPr>
            <a:endParaRPr lang="ru-RU" sz="7200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pPr algn="ctr">
              <a:spcBef>
                <a:spcPct val="0"/>
              </a:spcBef>
              <a:spcAft>
                <a:spcPts val="1200"/>
              </a:spcAft>
              <a:buNone/>
            </a:pPr>
            <a:r>
              <a:rPr lang="ru-RU" sz="7200" dirty="0" smtClean="0">
                <a:solidFill>
                  <a:srgbClr val="0070C0"/>
                </a:solidFill>
                <a:latin typeface="Monotype Corsiva" pitchFamily="66" charset="0"/>
              </a:rPr>
              <a:t>Творческих успехов!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Детский сад\Desktop\ДЕТСКИЙ САД\картинки\65640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1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образовательной Программы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971550" y="1989138"/>
            <a:ext cx="734536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ЦЕЛЕВОЙ РАЗДЕЛ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928662" y="3143248"/>
            <a:ext cx="734536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СОДЕРЖАТЕЛЬНЫЙ РАЗДЕЛ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00100" y="4357694"/>
            <a:ext cx="734536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ОРГАНИЗАЦИОННЫЙ РАЗДЕЛ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Детский сад\Desktop\ДЕТСКИЙ САД\картинки\65640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1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Целевой раздел –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Программа  разработана в соответствии с требованиями основных нормативных документов: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Конвенцией ООН о правах ребёнка,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Федеральным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законом от 29 декабря 2012 г.  № 273-ФЗ «Об образовании в Российской Федерации»,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Приказом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Министерства образования и науки Российской Федерации от 17 октября 2013г. №1155 «Об утверждении федерального государственного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стандарта дошкольного          образования»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Министерства просвещения Российской Федерации от 25.11.2022 № 1028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федеральной образовательной программы дошкольного 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Детский сад\Desktop\ДЕТСКИЙ САД\картинки\65640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1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Программа обеспечивает развитие детей дошкольного возраста в различных видах деятельности с учетом их возрастных и индивидуальных особенностей по основным образовательным областям: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социально-коммуникативное развитие,</a:t>
            </a:r>
          </a:p>
          <a:p>
            <a:r>
              <a:rPr lang="ru-RU" dirty="0" smtClean="0">
                <a:latin typeface="Monotype Corsiva" pitchFamily="66" charset="0"/>
              </a:rPr>
              <a:t>познавательное развитие,</a:t>
            </a:r>
          </a:p>
          <a:p>
            <a:r>
              <a:rPr lang="ru-RU" dirty="0" smtClean="0">
                <a:latin typeface="Monotype Corsiva" pitchFamily="66" charset="0"/>
              </a:rPr>
              <a:t>речевое развитие,</a:t>
            </a:r>
          </a:p>
          <a:p>
            <a:r>
              <a:rPr lang="ru-RU" dirty="0" smtClean="0">
                <a:latin typeface="Monotype Corsiva" pitchFamily="66" charset="0"/>
              </a:rPr>
              <a:t>художественно-эстетическое развитие,</a:t>
            </a:r>
          </a:p>
          <a:p>
            <a:r>
              <a:rPr lang="ru-RU" dirty="0" smtClean="0">
                <a:latin typeface="Monotype Corsiva" pitchFamily="66" charset="0"/>
              </a:rPr>
              <a:t>физическое развитие.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Детский сад\Desktop\ДЕТСКИЙ САД\картинки\65640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1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етского сада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комбинированного вида № 45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разработана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основе: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37675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Федеральной образовательной программы дошкольного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соответствии с федеральным государственным образовательным стандартом дошкольного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парциальных программ: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«Ознакомление дошкольников с историей и культурой малой Родины», разработанная творческой группой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детского сада комбинированного вида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№45, в которой учитываются региональные особенности воспитательно-образовательного процесса;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Основы безопасности детей дошкольного возраста» Н.Н.Авдеева, О.Л.Князева,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Р.Б.Стеркина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Зеленый огонек здоровья» М.Ю.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Картушина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программа  по  ритмической   пластике для  детей дошкольного                                возраста "Ритмическая мозаика"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А.И.Буренина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Детский сад\Desktop\ДЕТСКИЙ САД\картинки\65640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1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имеется группа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компенсирующей направленности, которая работает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altLang="ru-RU" sz="2400" b="1" dirty="0" smtClean="0">
                <a:cs typeface="Aharoni" pitchFamily="2" charset="-79"/>
              </a:rPr>
              <a:t>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даптированной образовательной программе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дошкольного образования для группы компенсирующей направленности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детей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общим недоразвитием речи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муниципального дошкольного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образовательного бюджетного учреждения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детский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сад комбинированного вида №45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муниципального образования городской округ город-курорт Сочи Краснодарского края,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разработанной  в соответствии с ФГОС ДО 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Федеральной адаптированной образовательной программой дошкольного образования для обучающихся с ТНР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25145"/>
            <a:ext cx="8229600" cy="1152127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 2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Коррекционно-развивающая работа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логопедической группе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предполагает координацию и преемственность в работе учителя-логопеда, воспитателя, музыкального руководителя и психолога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Детский сад\Desktop\ДЕТСКИЙ САД\картинки\65640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1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образовательной Программы 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>
                <a:latin typeface="Monotype Corsiva" pitchFamily="66" charset="0"/>
              </a:rPr>
              <a:t>Обеспечение воспитанникам физической, интеллектуальной, психологической и личностной готовности к школе (необходимого и достаточного уровня развития ребёнка для успешного освоения им основных общеобразовательных программ начального общего образования).</a:t>
            </a:r>
            <a:endParaRPr lang="ru-RU" sz="36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Детский сад\Desktop\ДЕТСКИЙ САД\картинки\65640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1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Программа направлена на решение задач: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928670"/>
            <a:ext cx="8043890" cy="5197493"/>
          </a:xfrm>
        </p:spPr>
        <p:txBody>
          <a:bodyPr>
            <a:normAutofit fontScale="47500" lnSpcReduction="20000"/>
          </a:bodyPr>
          <a:lstStyle/>
          <a:p>
            <a:pPr marL="260350" indent="-260350" algn="just">
              <a:lnSpc>
                <a:spcPct val="80000"/>
              </a:lnSpc>
              <a:tabLst>
                <a:tab pos="365125" algn="l"/>
              </a:tabLst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   охраны и укрепления физического и психического здоровья детей, в том числе их эмоционального благополучия;</a:t>
            </a:r>
          </a:p>
          <a:p>
            <a:pPr marL="260350" indent="-260350" algn="just">
              <a:lnSpc>
                <a:spcPct val="80000"/>
              </a:lnSpc>
              <a:tabLst>
                <a:tab pos="365125" algn="l"/>
              </a:tabLst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обеспечения равных возможностей для полноценного развития каждого ребёнка в период дошкольного детства </a:t>
            </a:r>
          </a:p>
          <a:p>
            <a:pPr marL="260350" indent="-260350" algn="just">
              <a:lnSpc>
                <a:spcPct val="80000"/>
              </a:lnSpc>
              <a:tabLst>
                <a:tab pos="365125" algn="l"/>
              </a:tabLst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ребёнка как субъекта отношений с самим собой, другими детьми, взрослыми и миром;</a:t>
            </a:r>
          </a:p>
          <a:p>
            <a:pPr marL="260350" indent="-260350" algn="just">
              <a:lnSpc>
                <a:spcPct val="80000"/>
              </a:lnSpc>
              <a:tabLst>
                <a:tab pos="365125" algn="l"/>
              </a:tabLst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объединения обучения и воспитания в целостный образовательный процесс на основе духовно-нравственных и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ценностей и принятых в обществе правил и норм поведения в интересах человека, семьи, общества;</a:t>
            </a:r>
          </a:p>
          <a:p>
            <a:pPr marL="260350" indent="-260350" algn="just">
              <a:lnSpc>
                <a:spcPct val="80000"/>
              </a:lnSpc>
              <a:tabLst>
                <a:tab pos="365125" algn="l"/>
              </a:tabLst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формирования обшей культуры личности детей, развития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формирования предпосылок учебной деятельности;</a:t>
            </a:r>
          </a:p>
          <a:p>
            <a:pPr marL="260350" indent="-260350" algn="just">
              <a:lnSpc>
                <a:spcPct val="80000"/>
              </a:lnSpc>
              <a:tabLst>
                <a:tab pos="365125" algn="l"/>
              </a:tabLst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использование потенциала социума с целью обогащения образовательного процесса;</a:t>
            </a:r>
          </a:p>
          <a:p>
            <a:pPr marL="260350" indent="-260350" algn="just">
              <a:lnSpc>
                <a:spcPct val="80000"/>
              </a:lnSpc>
              <a:tabLst>
                <a:tab pos="365125" algn="l"/>
              </a:tabLst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детей;</a:t>
            </a:r>
          </a:p>
          <a:p>
            <a:pPr marL="260350" indent="-260350" algn="just">
              <a:lnSpc>
                <a:spcPct val="80000"/>
              </a:lnSpc>
              <a:tabLst>
                <a:tab pos="365125" algn="l"/>
              </a:tabLst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формирования опыта практической, познавательной, творческой деятельности;</a:t>
            </a:r>
          </a:p>
          <a:p>
            <a:pPr marL="260350" indent="-260350" algn="just">
              <a:lnSpc>
                <a:spcPct val="80000"/>
              </a:lnSpc>
              <a:tabLst>
                <a:tab pos="365125" algn="l"/>
              </a:tabLst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обеспечения преемственности дошкольного и начального общего                   образования.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Детский сад\Desktop\ДЕТСКИЙ САД\картинки\65640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1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600" b="1" dirty="0" smtClean="0">
                <a:latin typeface="Monotype Corsiva" pitchFamily="66" charset="0"/>
              </a:rPr>
              <a:t>Особенности развития детей, воспитывающихся в образовательном учреждении</a:t>
            </a:r>
            <a:r>
              <a:rPr lang="ru-RU" sz="3600" dirty="0" smtClean="0">
                <a:latin typeface="Monotype Corsiva" pitchFamily="66" charset="0"/>
              </a:rPr>
              <a:t> (в каждой возрастной группе)</a:t>
            </a:r>
          </a:p>
          <a:p>
            <a:pPr algn="just"/>
            <a:r>
              <a:rPr lang="ru-RU" sz="3600" b="1" dirty="0" smtClean="0">
                <a:latin typeface="Monotype Corsiva" pitchFamily="66" charset="0"/>
              </a:rPr>
              <a:t>Особенности развития детей, воспитывающихся в группе для детей с ТНР</a:t>
            </a:r>
          </a:p>
          <a:p>
            <a:pPr algn="just"/>
            <a:r>
              <a:rPr lang="ru-RU" sz="3600" b="1" dirty="0" smtClean="0">
                <a:latin typeface="Monotype Corsiva" pitchFamily="66" charset="0"/>
              </a:rPr>
              <a:t>Планируемые результаты освоения образовательной Программы ДОУ</a:t>
            </a:r>
            <a:r>
              <a:rPr lang="ru-RU" sz="3600" dirty="0" smtClean="0">
                <a:latin typeface="Monotype Corsiva" pitchFamily="66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586</Words>
  <Application>Microsoft Office PowerPoint</Application>
  <PresentationFormat>Экран (4:3)</PresentationFormat>
  <Paragraphs>106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Aharoni</vt:lpstr>
      <vt:lpstr>Arial</vt:lpstr>
      <vt:lpstr>Bodoni MT</vt:lpstr>
      <vt:lpstr>Calibri</vt:lpstr>
      <vt:lpstr>Monotype Corsiva</vt:lpstr>
      <vt:lpstr>Times New Roman</vt:lpstr>
      <vt:lpstr>Wingdings</vt:lpstr>
      <vt:lpstr>Wingdings 2</vt:lpstr>
      <vt:lpstr>Тема Office</vt:lpstr>
      <vt:lpstr> Муниципальное дошкольное образовательное бюджетное учреждение детский сад комбинированного вида №45  муниципального образования городской округ  город-курорт Сочи краснодарского края </vt:lpstr>
      <vt:lpstr>Структура  образовательной Программы</vt:lpstr>
      <vt:lpstr>Целевой раздел –  ПОЯСНИТЕЛЬНАЯ ЗАПИСКА  Программа  разработана в соответствии с требованиями основных нормативных документов:</vt:lpstr>
      <vt:lpstr>  Программа обеспечивает развитие детей дошкольного возраста в различных видах деятельности с учетом их возрастных и индивидуальных особенностей по основным образовательным областям:</vt:lpstr>
      <vt:lpstr>Программа детского сада комбинированного вида № 45  разработана на основе:</vt:lpstr>
      <vt:lpstr>           В ДОО имеется группа  компенсирующей направленности, которая работает  по адаптированной образовательной программе  дошкольного образования для группы компенсирующей направленности для детей с общим недоразвитием речи муниципального дошкольного  образовательного бюджетного учреждения детский сад комбинированного вида №45 муниципального образования городской округ город-курорт Сочи Краснодарского края, разработанной  в соответствии с ФГОС ДО и Федеральной адаптированной образовательной программой дошкольного образования для обучающихся с ТНР </vt:lpstr>
      <vt:lpstr>Цель  образовательной Программы :</vt:lpstr>
      <vt:lpstr>Программа направлена на решение задач: </vt:lpstr>
      <vt:lpstr>Презентация PowerPoint</vt:lpstr>
      <vt:lpstr>Планируемые результаты освоения  образовательной Программы ДОУ: </vt:lpstr>
      <vt:lpstr>Содержательный раздел</vt:lpstr>
      <vt:lpstr>Презентация PowerPoint</vt:lpstr>
      <vt:lpstr>Презентация PowerPoint</vt:lpstr>
      <vt:lpstr>Художественно-эстетическое  развитие </vt:lpstr>
      <vt:lpstr>Презентация PowerPoint</vt:lpstr>
      <vt:lpstr>Организационный раздел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РОССИЯ краснодарский край Муниципальное дошкольное образовательное бюджетное учреждение детский сад комбинированного вида №45 г. Сочи</dc:title>
  <dc:creator>Детский сад</dc:creator>
  <cp:lastModifiedBy>guzev</cp:lastModifiedBy>
  <cp:revision>13</cp:revision>
  <dcterms:created xsi:type="dcterms:W3CDTF">2016-01-13T10:30:54Z</dcterms:created>
  <dcterms:modified xsi:type="dcterms:W3CDTF">2023-10-19T07:47:43Z</dcterms:modified>
</cp:coreProperties>
</file>