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303" r:id="rId3"/>
    <p:sldId id="334" r:id="rId4"/>
    <p:sldId id="314" r:id="rId5"/>
    <p:sldId id="335" r:id="rId6"/>
    <p:sldId id="336" r:id="rId7"/>
    <p:sldId id="337" r:id="rId8"/>
    <p:sldId id="338" r:id="rId9"/>
    <p:sldId id="339" r:id="rId10"/>
    <p:sldId id="340" r:id="rId11"/>
    <p:sldId id="343" r:id="rId12"/>
    <p:sldId id="346" r:id="rId13"/>
    <p:sldId id="347" r:id="rId14"/>
    <p:sldId id="344" r:id="rId15"/>
    <p:sldId id="348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99"/>
    <a:srgbClr val="FFCC00"/>
    <a:srgbClr val="0099CC"/>
    <a:srgbClr val="FB673F"/>
    <a:srgbClr val="FFFF99"/>
    <a:srgbClr val="FFFF00"/>
    <a:srgbClr val="00CCFF"/>
    <a:srgbClr val="FF7C80"/>
    <a:srgbClr val="CC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9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62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F16D2-CCA3-45A7-A842-E475A5954893}" type="datetimeFigureOut">
              <a:rPr lang="ru-RU" smtClean="0"/>
              <a:pPr/>
              <a:t>09.06.2018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F8741-E2BA-4FFE-A2C1-868E7885FF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5515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F8741-E2BA-4FFE-A2C1-868E7885FFA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4830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107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3080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6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1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111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3084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5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112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3083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110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3081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2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3106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3079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4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113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3096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7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8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9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686800" cy="863600"/>
          </a:xfrm>
        </p:spPr>
        <p:txBody>
          <a:bodyPr/>
          <a:lstStyle>
            <a:lvl1pPr algn="ctr">
              <a:defRPr sz="4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59500"/>
            <a:ext cx="64008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1676400" cy="244475"/>
          </a:xfrm>
        </p:spPr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09.06.2018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629400" y="6477000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01000" y="6477000"/>
            <a:ext cx="685800" cy="244475"/>
          </a:xfrm>
        </p:spPr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09.06.2018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4817150"/>
      </p:ext>
    </p:extLst>
  </p:cSld>
  <p:clrMapOvr>
    <a:masterClrMapping/>
  </p:clrMapOvr>
  <p:transition spd="slow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09.06.2018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4754864"/>
      </p:ext>
    </p:extLst>
  </p:cSld>
  <p:clrMapOvr>
    <a:masterClrMapping/>
  </p:clrMapOvr>
  <p:transition spd="slow"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09.06.2018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9109941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09.06.2018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9853644"/>
      </p:ext>
    </p:extLst>
  </p:cSld>
  <p:clrMapOvr>
    <a:masterClrMapping/>
  </p:clrMapOvr>
  <p:transition spd="slow">
    <p:whee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09.06.2018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1501350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09.06.2018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4182538"/>
      </p:ext>
    </p:extLst>
  </p:cSld>
  <p:clrMapOvr>
    <a:masterClrMapping/>
  </p:clrMapOvr>
  <p:transition spd="slow">
    <p:whee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09.06.2018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2477692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0035794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09.06.2018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9263418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09.06.2018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7740214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09.06.2018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3890694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09.06.2018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0858034"/>
      </p:ext>
    </p:extLst>
  </p:cSld>
  <p:clrMapOvr>
    <a:masterClrMapping/>
  </p:clrMapOvr>
  <p:transition spd="slow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09.06.2018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0762657"/>
      </p:ext>
    </p:extLst>
  </p:cSld>
  <p:clrMapOvr>
    <a:masterClrMapping/>
  </p:clrMapOvr>
  <p:transition spd="slow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09.06.2018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0665132"/>
      </p:ext>
    </p:extLst>
  </p:cSld>
  <p:clrMapOvr>
    <a:masterClrMapping/>
  </p:clrMapOvr>
  <p:transition spd="slow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09.06.2018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9302364"/>
      </p:ext>
    </p:extLst>
  </p:cSld>
  <p:clrMapOvr>
    <a:masterClrMapping/>
  </p:clrMapOvr>
  <p:transition spd="slow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1036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41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69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1050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1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221216E-CE01-4DD3-94A2-564AF9F3CC75}" type="datetimeFigureOut">
              <a:rPr lang="ru-RU" smtClean="0"/>
              <a:pPr/>
              <a:t>09.06.2018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70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68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1065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wheel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857364"/>
            <a:ext cx="8715436" cy="2376264"/>
          </a:xfrm>
        </p:spPr>
        <p:txBody>
          <a:bodyPr/>
          <a:lstStyle/>
          <a:p>
            <a:pPr>
              <a:lnSpc>
                <a:spcPct val="117000"/>
              </a:lnSpc>
              <a:spcBef>
                <a:spcPts val="1200"/>
              </a:spcBef>
              <a:spcAft>
                <a:spcPts val="10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charset="0"/>
              </a:rPr>
              <a:t/>
            </a:r>
            <a:br>
              <a:rPr lang="ru-RU" sz="4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charset="0"/>
              </a:rPr>
            </a:br>
            <a:r>
              <a:rPr lang="fr-FR" sz="4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charset="0"/>
              </a:rPr>
              <a:t>Как научить ребенка  </a:t>
            </a:r>
            <a:r>
              <a:rPr lang="fr-FR" sz="4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charset="0"/>
              </a:rPr>
              <a:t/>
            </a:r>
            <a:br>
              <a:rPr lang="fr-FR" sz="4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charset="0"/>
              </a:rPr>
            </a:br>
            <a:r>
              <a:rPr lang="fr-FR" sz="4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charset="0"/>
              </a:rPr>
              <a:t> </a:t>
            </a:r>
            <a:r>
              <a:rPr lang="fr-FR" sz="4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charset="0"/>
              </a:rPr>
              <a:t>читать</a:t>
            </a:r>
            <a:r>
              <a:rPr lang="fr-FR" sz="10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charset="0"/>
              </a:rPr>
              <a:t>.</a:t>
            </a:r>
            <a:r>
              <a:rPr lang="fr-FR" sz="105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charset="0"/>
              </a:rPr>
              <a:t/>
            </a:r>
            <a:br>
              <a:rPr lang="fr-FR" sz="105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charset="0"/>
              </a:rPr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3571876"/>
            <a:ext cx="6400800" cy="1285884"/>
          </a:xfrm>
        </p:spPr>
        <p:txBody>
          <a:bodyPr/>
          <a:lstStyle/>
          <a:p>
            <a:pPr algn="r"/>
            <a:r>
              <a:rPr lang="ru-RU" b="1" dirty="0" smtClean="0"/>
              <a:t>Составитель: </a:t>
            </a:r>
          </a:p>
          <a:p>
            <a:pPr algn="r"/>
            <a:r>
              <a:rPr lang="ru-RU" b="1" dirty="0" smtClean="0"/>
              <a:t>Учитель-логопед </a:t>
            </a:r>
          </a:p>
          <a:p>
            <a:pPr algn="r"/>
            <a:r>
              <a:rPr lang="ru-RU" b="1" dirty="0" smtClean="0"/>
              <a:t>Грищенко Марина Владимировна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1880" y="6021288"/>
            <a:ext cx="2130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Сочи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2018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делимся опытом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4258209"/>
            <a:ext cx="2124095" cy="23855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3528" y="28572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бюджетное учреждение детский сад комбинированного вида №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45 г. Сочи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malch108 копия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3786190"/>
            <a:ext cx="3083234" cy="28186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7111804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2887329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Гласные (красный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)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Georgia" pitchFamily="18" charset="0"/>
              </a:rPr>
              <a:t>6 </a:t>
            </a:r>
            <a:r>
              <a:rPr lang="ru-RU" sz="2000" dirty="0" smtClean="0">
                <a:solidFill>
                  <a:srgbClr val="FF0000"/>
                </a:solidFill>
                <a:latin typeface="Georgia" pitchFamily="18" charset="0"/>
              </a:rPr>
              <a:t>звуков     </a:t>
            </a:r>
            <a:r>
              <a:rPr lang="ru-RU" sz="2000" dirty="0" smtClean="0">
                <a:solidFill>
                  <a:srgbClr val="FF0000"/>
                </a:solidFill>
                <a:latin typeface="Georgia" pitchFamily="18" charset="0"/>
              </a:rPr>
              <a:t>10 букв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[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А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]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               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[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О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]</a:t>
            </a:r>
            <a:endParaRPr lang="ru-RU" sz="20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[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У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]</a:t>
            </a:r>
            <a:endParaRPr lang="ru-RU" sz="20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[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Ы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]</a:t>
            </a:r>
            <a:endParaRPr lang="ru-RU" sz="20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[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Э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]</a:t>
            </a:r>
            <a:endParaRPr lang="ru-RU" sz="20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[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И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]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785794"/>
            <a:ext cx="142874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А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О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У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Ы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Э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И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Я = 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[</a:t>
            </a:r>
            <a:r>
              <a:rPr lang="ru-RU" sz="2000" b="1" dirty="0" smtClean="0">
                <a:solidFill>
                  <a:srgbClr val="00B050"/>
                </a:solidFill>
                <a:latin typeface="Georgia" pitchFamily="18" charset="0"/>
              </a:rPr>
              <a:t>Й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А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]</a:t>
            </a:r>
            <a:endParaRPr lang="ru-RU" sz="20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Ё = 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[</a:t>
            </a:r>
            <a:r>
              <a:rPr lang="ru-RU" sz="2000" b="1" dirty="0" smtClean="0">
                <a:solidFill>
                  <a:srgbClr val="00B050"/>
                </a:solidFill>
                <a:latin typeface="Georgia" pitchFamily="18" charset="0"/>
              </a:rPr>
              <a:t>Й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О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]</a:t>
            </a:r>
            <a:endParaRPr lang="ru-RU" sz="20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Е = 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[</a:t>
            </a:r>
            <a:r>
              <a:rPr lang="ru-RU" sz="2000" b="1" dirty="0" smtClean="0">
                <a:solidFill>
                  <a:srgbClr val="00B050"/>
                </a:solidFill>
                <a:latin typeface="Georgia" pitchFamily="18" charset="0"/>
              </a:rPr>
              <a:t>Й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Э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]</a:t>
            </a:r>
            <a:endParaRPr lang="ru-RU" sz="20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Ю= 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[</a:t>
            </a:r>
            <a:r>
              <a:rPr lang="ru-RU" sz="2000" b="1" dirty="0" smtClean="0">
                <a:solidFill>
                  <a:srgbClr val="00B050"/>
                </a:solidFill>
                <a:latin typeface="Georgia" pitchFamily="18" charset="0"/>
              </a:rPr>
              <a:t>Й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У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]</a:t>
            </a:r>
            <a:endParaRPr lang="ru-RU" sz="20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142852"/>
            <a:ext cx="4631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Звонкие </a:t>
            </a:r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– </a:t>
            </a:r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глухие согласные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500042"/>
            <a:ext cx="54292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Парные:        </a:t>
            </a:r>
            <a:r>
              <a:rPr lang="ru-RU" sz="2000" b="1" dirty="0" smtClean="0">
                <a:latin typeface="Georgia" pitchFamily="18" charset="0"/>
              </a:rPr>
              <a:t>         Непарные </a:t>
            </a:r>
            <a:r>
              <a:rPr lang="ru-RU" sz="2000" b="1" dirty="0" smtClean="0">
                <a:latin typeface="Georgia" pitchFamily="18" charset="0"/>
              </a:rPr>
              <a:t>звонкие:</a:t>
            </a:r>
            <a:endParaRPr lang="ru-RU" sz="2000" b="1" dirty="0" smtClean="0">
              <a:latin typeface="Georgia" pitchFamily="18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Georgia" pitchFamily="18" charset="0"/>
              </a:rPr>
              <a:t>[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Б</a:t>
            </a:r>
            <a:r>
              <a:rPr lang="en-US" sz="2000" b="1" dirty="0" smtClean="0">
                <a:solidFill>
                  <a:srgbClr val="0070C0"/>
                </a:solidFill>
                <a:latin typeface="Georgia" pitchFamily="18" charset="0"/>
              </a:rPr>
              <a:t>]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-</a:t>
            </a:r>
            <a:r>
              <a:rPr lang="en-US" sz="2000" b="1" dirty="0" smtClean="0">
                <a:solidFill>
                  <a:srgbClr val="0070C0"/>
                </a:solidFill>
                <a:latin typeface="Georgia" pitchFamily="18" charset="0"/>
              </a:rPr>
              <a:t>[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П</a:t>
            </a:r>
            <a:r>
              <a:rPr lang="en-US" sz="2000" b="1" dirty="0" smtClean="0">
                <a:solidFill>
                  <a:srgbClr val="0070C0"/>
                </a:solidFill>
                <a:latin typeface="Georgia" pitchFamily="18" charset="0"/>
              </a:rPr>
              <a:t>]</a:t>
            </a:r>
            <a:endParaRPr lang="ru-RU" sz="2000" b="1" dirty="0" smtClean="0">
              <a:solidFill>
                <a:srgbClr val="0070C0"/>
              </a:solidFill>
              <a:latin typeface="Georgia" pitchFamily="18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Georgia" pitchFamily="18" charset="0"/>
              </a:rPr>
              <a:t>[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В</a:t>
            </a:r>
            <a:r>
              <a:rPr lang="en-US" sz="2000" b="1" dirty="0" smtClean="0">
                <a:solidFill>
                  <a:srgbClr val="0070C0"/>
                </a:solidFill>
                <a:latin typeface="Georgia" pitchFamily="18" charset="0"/>
              </a:rPr>
              <a:t>]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-</a:t>
            </a:r>
            <a:r>
              <a:rPr lang="en-US" sz="2000" b="1" dirty="0" smtClean="0">
                <a:solidFill>
                  <a:srgbClr val="0070C0"/>
                </a:solidFill>
                <a:latin typeface="Georgia" pitchFamily="18" charset="0"/>
              </a:rPr>
              <a:t>[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Ф</a:t>
            </a:r>
            <a:r>
              <a:rPr lang="en-US" sz="2000" b="1" dirty="0" smtClean="0">
                <a:solidFill>
                  <a:srgbClr val="0070C0"/>
                </a:solidFill>
                <a:latin typeface="Georgia" pitchFamily="18" charset="0"/>
              </a:rPr>
              <a:t>]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           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          </a:t>
            </a:r>
            <a:r>
              <a:rPr lang="en-US" sz="2000" b="1" dirty="0" smtClean="0">
                <a:solidFill>
                  <a:srgbClr val="0070C0"/>
                </a:solidFill>
                <a:latin typeface="Georgia" pitchFamily="18" charset="0"/>
              </a:rPr>
              <a:t>[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Л</a:t>
            </a:r>
            <a:r>
              <a:rPr lang="en-US" sz="2000" b="1" dirty="0" smtClean="0">
                <a:solidFill>
                  <a:srgbClr val="0070C0"/>
                </a:solidFill>
                <a:latin typeface="Georgia" pitchFamily="18" charset="0"/>
              </a:rPr>
              <a:t>]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Georgia" pitchFamily="18" charset="0"/>
              </a:rPr>
              <a:t>[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М</a:t>
            </a:r>
            <a:r>
              <a:rPr lang="en-US" sz="2000" b="1" dirty="0" smtClean="0">
                <a:solidFill>
                  <a:srgbClr val="0070C0"/>
                </a:solidFill>
                <a:latin typeface="Georgia" pitchFamily="18" charset="0"/>
              </a:rPr>
              <a:t>]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Georgia" pitchFamily="18" charset="0"/>
              </a:rPr>
              <a:t>[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Н</a:t>
            </a:r>
            <a:r>
              <a:rPr lang="en-US" sz="2000" b="1" dirty="0" smtClean="0">
                <a:solidFill>
                  <a:srgbClr val="0070C0"/>
                </a:solidFill>
                <a:latin typeface="Georgia" pitchFamily="18" charset="0"/>
              </a:rPr>
              <a:t>]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Georgia" pitchFamily="18" charset="0"/>
              </a:rPr>
              <a:t>[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Р</a:t>
            </a:r>
            <a:r>
              <a:rPr lang="en-US" sz="2000" b="1" dirty="0" smtClean="0">
                <a:solidFill>
                  <a:srgbClr val="0070C0"/>
                </a:solidFill>
                <a:latin typeface="Georgia" pitchFamily="18" charset="0"/>
              </a:rPr>
              <a:t>]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Georgia" pitchFamily="18" charset="0"/>
              </a:rPr>
              <a:t>[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Й</a:t>
            </a:r>
            <a:r>
              <a:rPr lang="en-US" sz="2000" b="1" dirty="0" smtClean="0">
                <a:solidFill>
                  <a:srgbClr val="0070C0"/>
                </a:solidFill>
                <a:latin typeface="Georgia" pitchFamily="18" charset="0"/>
              </a:rPr>
              <a:t>]</a:t>
            </a:r>
            <a:endParaRPr lang="ru-RU" sz="2000" b="1" dirty="0" smtClean="0">
              <a:solidFill>
                <a:srgbClr val="0070C0"/>
              </a:solidFill>
              <a:latin typeface="Georgia" pitchFamily="18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Georgia" pitchFamily="18" charset="0"/>
              </a:rPr>
              <a:t>[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Г</a:t>
            </a:r>
            <a:r>
              <a:rPr lang="en-US" sz="2000" b="1" dirty="0" smtClean="0">
                <a:solidFill>
                  <a:srgbClr val="0070C0"/>
                </a:solidFill>
                <a:latin typeface="Georgia" pitchFamily="18" charset="0"/>
              </a:rPr>
              <a:t>]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-</a:t>
            </a:r>
            <a:r>
              <a:rPr lang="en-US" sz="2000" b="1" dirty="0" smtClean="0">
                <a:solidFill>
                  <a:srgbClr val="0070C0"/>
                </a:solidFill>
                <a:latin typeface="Georgia" pitchFamily="18" charset="0"/>
              </a:rPr>
              <a:t>[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К</a:t>
            </a:r>
            <a:r>
              <a:rPr lang="en-US" sz="2000" b="1" dirty="0" smtClean="0">
                <a:solidFill>
                  <a:srgbClr val="0070C0"/>
                </a:solidFill>
                <a:latin typeface="Georgia" pitchFamily="18" charset="0"/>
              </a:rPr>
              <a:t>]</a:t>
            </a:r>
            <a:endParaRPr lang="ru-RU" sz="2000" b="1" dirty="0" smtClean="0">
              <a:solidFill>
                <a:srgbClr val="0070C0"/>
              </a:solidFill>
              <a:latin typeface="Georgia" pitchFamily="18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Georgia" pitchFamily="18" charset="0"/>
              </a:rPr>
              <a:t>[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Д</a:t>
            </a:r>
            <a:r>
              <a:rPr lang="en-US" sz="2000" b="1" dirty="0" smtClean="0">
                <a:solidFill>
                  <a:srgbClr val="0070C0"/>
                </a:solidFill>
                <a:latin typeface="Georgia" pitchFamily="18" charset="0"/>
              </a:rPr>
              <a:t>]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-</a:t>
            </a:r>
            <a:r>
              <a:rPr lang="en-US" sz="2000" b="1" dirty="0" smtClean="0">
                <a:solidFill>
                  <a:srgbClr val="0070C0"/>
                </a:solidFill>
                <a:latin typeface="Georgia" pitchFamily="18" charset="0"/>
              </a:rPr>
              <a:t>[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Т</a:t>
            </a:r>
            <a:r>
              <a:rPr lang="en-US" sz="2000" b="1" dirty="0" smtClean="0">
                <a:solidFill>
                  <a:srgbClr val="0070C0"/>
                </a:solidFill>
                <a:latin typeface="Georgia" pitchFamily="18" charset="0"/>
              </a:rPr>
              <a:t>]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                                  </a:t>
            </a:r>
            <a:r>
              <a:rPr lang="ru-RU" sz="2000" b="1" dirty="0" smtClean="0">
                <a:latin typeface="Georgia" pitchFamily="18" charset="0"/>
              </a:rPr>
              <a:t>глухие:</a:t>
            </a:r>
            <a:endParaRPr lang="ru-RU" sz="2000" b="1" dirty="0" smtClean="0">
              <a:solidFill>
                <a:srgbClr val="0070C0"/>
              </a:solidFill>
              <a:latin typeface="Georgia" pitchFamily="18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Georgia" pitchFamily="18" charset="0"/>
              </a:rPr>
              <a:t>[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Ж</a:t>
            </a:r>
            <a:r>
              <a:rPr lang="en-US" sz="2000" b="1" dirty="0" smtClean="0">
                <a:solidFill>
                  <a:srgbClr val="0070C0"/>
                </a:solidFill>
                <a:latin typeface="Georgia" pitchFamily="18" charset="0"/>
              </a:rPr>
              <a:t>]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-</a:t>
            </a:r>
            <a:r>
              <a:rPr lang="en-US" sz="2000" b="1" dirty="0" smtClean="0">
                <a:solidFill>
                  <a:srgbClr val="0070C0"/>
                </a:solidFill>
                <a:latin typeface="Georgia" pitchFamily="18" charset="0"/>
              </a:rPr>
              <a:t>[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Ш</a:t>
            </a:r>
            <a:r>
              <a:rPr lang="en-US" sz="2000" b="1" dirty="0" smtClean="0">
                <a:solidFill>
                  <a:srgbClr val="0070C0"/>
                </a:solidFill>
                <a:latin typeface="Georgia" pitchFamily="18" charset="0"/>
              </a:rPr>
              <a:t>]</a:t>
            </a:r>
            <a:endParaRPr lang="ru-RU" sz="2000" b="1" dirty="0" smtClean="0">
              <a:solidFill>
                <a:srgbClr val="0070C0"/>
              </a:solidFill>
              <a:latin typeface="Georgia" pitchFamily="18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Georgia" pitchFamily="18" charset="0"/>
              </a:rPr>
              <a:t>[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З</a:t>
            </a:r>
            <a:r>
              <a:rPr lang="en-US" sz="2000" b="1" dirty="0" smtClean="0">
                <a:solidFill>
                  <a:srgbClr val="0070C0"/>
                </a:solidFill>
                <a:latin typeface="Georgia" pitchFamily="18" charset="0"/>
              </a:rPr>
              <a:t>]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-</a:t>
            </a:r>
            <a:r>
              <a:rPr lang="en-US" sz="2000" b="1" dirty="0" smtClean="0">
                <a:solidFill>
                  <a:srgbClr val="0070C0"/>
                </a:solidFill>
                <a:latin typeface="Georgia" pitchFamily="18" charset="0"/>
              </a:rPr>
              <a:t>[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С</a:t>
            </a:r>
            <a:r>
              <a:rPr lang="en-US" sz="2000" b="1" dirty="0" smtClean="0">
                <a:solidFill>
                  <a:srgbClr val="0070C0"/>
                </a:solidFill>
                <a:latin typeface="Georgia" pitchFamily="18" charset="0"/>
              </a:rPr>
              <a:t>]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                           </a:t>
            </a:r>
            <a:r>
              <a:rPr lang="en-US" sz="2000" b="1" dirty="0" smtClean="0">
                <a:solidFill>
                  <a:srgbClr val="0070C0"/>
                </a:solidFill>
                <a:latin typeface="Georgia" pitchFamily="18" charset="0"/>
              </a:rPr>
              <a:t>[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Х</a:t>
            </a:r>
            <a:r>
              <a:rPr lang="en-US" sz="2000" b="1" dirty="0" smtClean="0">
                <a:solidFill>
                  <a:srgbClr val="0070C0"/>
                </a:solidFill>
                <a:latin typeface="Georgia" pitchFamily="18" charset="0"/>
              </a:rPr>
              <a:t>]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Georgia" pitchFamily="18" charset="0"/>
              </a:rPr>
              <a:t>[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Ц</a:t>
            </a:r>
            <a:r>
              <a:rPr lang="en-US" sz="2000" b="1" dirty="0" smtClean="0">
                <a:solidFill>
                  <a:srgbClr val="0070C0"/>
                </a:solidFill>
                <a:latin typeface="Georgia" pitchFamily="18" charset="0"/>
              </a:rPr>
              <a:t>]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Georgia" pitchFamily="18" charset="0"/>
              </a:rPr>
              <a:t>[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Ч</a:t>
            </a:r>
            <a:r>
              <a:rPr lang="en-US" sz="2000" b="1" dirty="0" smtClean="0">
                <a:solidFill>
                  <a:srgbClr val="0070C0"/>
                </a:solidFill>
                <a:latin typeface="Georgia" pitchFamily="18" charset="0"/>
              </a:rPr>
              <a:t>]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Georgia" pitchFamily="18" charset="0"/>
              </a:rPr>
              <a:t>[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Щ</a:t>
            </a:r>
            <a:r>
              <a:rPr lang="en-US" sz="2000" b="1" dirty="0" smtClean="0">
                <a:solidFill>
                  <a:srgbClr val="0070C0"/>
                </a:solidFill>
                <a:latin typeface="Georgia" pitchFamily="18" charset="0"/>
              </a:rPr>
              <a:t>]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Проверяем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: рука к горлу, зажать уши.</a:t>
            </a:r>
            <a:endParaRPr lang="ru-RU" sz="2000" b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3071810"/>
            <a:ext cx="5286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Твердые согласные (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синий 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цвет</a:t>
            </a:r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) 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Мягкие согласные (</a:t>
            </a:r>
            <a:r>
              <a:rPr lang="ru-RU" sz="2000" b="1" dirty="0" smtClean="0">
                <a:solidFill>
                  <a:srgbClr val="00B050"/>
                </a:solidFill>
                <a:latin typeface="Georgia" pitchFamily="18" charset="0"/>
              </a:rPr>
              <a:t>зелёный </a:t>
            </a:r>
            <a:r>
              <a:rPr lang="ru-RU" sz="2000" b="1" dirty="0" smtClean="0">
                <a:solidFill>
                  <a:srgbClr val="00B050"/>
                </a:solidFill>
                <a:latin typeface="Georgia" pitchFamily="18" charset="0"/>
              </a:rPr>
              <a:t>цвет</a:t>
            </a:r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)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995678"/>
            <a:ext cx="89297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      Большинство </a:t>
            </a:r>
            <a:r>
              <a:rPr lang="ru-RU" sz="2000" dirty="0" smtClean="0">
                <a:latin typeface="Georgia" pitchFamily="18" charset="0"/>
              </a:rPr>
              <a:t>согласных звуков могут быть как твердыми, так и мягкими: </a:t>
            </a:r>
            <a:r>
              <a:rPr lang="en-US" sz="2000" dirty="0" smtClean="0">
                <a:latin typeface="Georgia" pitchFamily="18" charset="0"/>
              </a:rPr>
              <a:t>[</a:t>
            </a:r>
            <a:r>
              <a:rPr lang="ru-RU" sz="2000" dirty="0" smtClean="0">
                <a:latin typeface="Georgia" pitchFamily="18" charset="0"/>
              </a:rPr>
              <a:t>Б</a:t>
            </a:r>
            <a:r>
              <a:rPr lang="en-US" sz="2000" dirty="0" smtClean="0">
                <a:latin typeface="Georgia" pitchFamily="18" charset="0"/>
              </a:rPr>
              <a:t>]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en-US" sz="2000" dirty="0" smtClean="0">
                <a:latin typeface="Georgia" pitchFamily="18" charset="0"/>
              </a:rPr>
              <a:t>[</a:t>
            </a:r>
            <a:r>
              <a:rPr lang="ru-RU" sz="2000" dirty="0" smtClean="0">
                <a:latin typeface="Georgia" pitchFamily="18" charset="0"/>
              </a:rPr>
              <a:t>Б</a:t>
            </a:r>
            <a:r>
              <a:rPr lang="en-US" sz="2000" dirty="0" smtClean="0">
                <a:latin typeface="Georgia" pitchFamily="18" charset="0"/>
              </a:rPr>
              <a:t>’]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en-US" sz="2000" dirty="0" smtClean="0">
                <a:latin typeface="Georgia" pitchFamily="18" charset="0"/>
              </a:rPr>
              <a:t>[</a:t>
            </a:r>
            <a:r>
              <a:rPr lang="ru-RU" sz="2000" dirty="0" smtClean="0">
                <a:latin typeface="Georgia" pitchFamily="18" charset="0"/>
              </a:rPr>
              <a:t>В</a:t>
            </a:r>
            <a:r>
              <a:rPr lang="en-US" sz="2000" dirty="0" smtClean="0">
                <a:latin typeface="Georgia" pitchFamily="18" charset="0"/>
              </a:rPr>
              <a:t>]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en-US" sz="2000" dirty="0" smtClean="0">
                <a:latin typeface="Georgia" pitchFamily="18" charset="0"/>
              </a:rPr>
              <a:t>[</a:t>
            </a:r>
            <a:r>
              <a:rPr lang="ru-RU" sz="2000" dirty="0" smtClean="0">
                <a:latin typeface="Georgia" pitchFamily="18" charset="0"/>
              </a:rPr>
              <a:t>В</a:t>
            </a:r>
            <a:r>
              <a:rPr lang="en-US" sz="2000" dirty="0" smtClean="0">
                <a:latin typeface="Georgia" pitchFamily="18" charset="0"/>
              </a:rPr>
              <a:t>’]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en-US" sz="2000" dirty="0" smtClean="0">
                <a:latin typeface="Georgia" pitchFamily="18" charset="0"/>
              </a:rPr>
              <a:t>[</a:t>
            </a:r>
            <a:r>
              <a:rPr lang="ru-RU" sz="2000" dirty="0" smtClean="0">
                <a:latin typeface="Georgia" pitchFamily="18" charset="0"/>
              </a:rPr>
              <a:t>Г</a:t>
            </a:r>
            <a:r>
              <a:rPr lang="en-US" sz="2000" dirty="0" smtClean="0">
                <a:latin typeface="Georgia" pitchFamily="18" charset="0"/>
              </a:rPr>
              <a:t>]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en-US" sz="2000" dirty="0" smtClean="0">
                <a:latin typeface="Georgia" pitchFamily="18" charset="0"/>
              </a:rPr>
              <a:t>[</a:t>
            </a:r>
            <a:r>
              <a:rPr lang="ru-RU" sz="2000" dirty="0" smtClean="0">
                <a:latin typeface="Georgia" pitchFamily="18" charset="0"/>
              </a:rPr>
              <a:t>Г</a:t>
            </a:r>
            <a:r>
              <a:rPr lang="en-US" sz="2000" dirty="0" smtClean="0">
                <a:latin typeface="Georgia" pitchFamily="18" charset="0"/>
              </a:rPr>
              <a:t>’]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en-US" sz="2000" dirty="0" smtClean="0">
                <a:latin typeface="Georgia" pitchFamily="18" charset="0"/>
              </a:rPr>
              <a:t>[</a:t>
            </a:r>
            <a:r>
              <a:rPr lang="ru-RU" sz="2000" dirty="0" smtClean="0">
                <a:latin typeface="Georgia" pitchFamily="18" charset="0"/>
              </a:rPr>
              <a:t>Д</a:t>
            </a:r>
            <a:r>
              <a:rPr lang="en-US" sz="2000" dirty="0" smtClean="0">
                <a:latin typeface="Georgia" pitchFamily="18" charset="0"/>
              </a:rPr>
              <a:t>]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en-US" sz="2000" dirty="0" smtClean="0">
                <a:latin typeface="Georgia" pitchFamily="18" charset="0"/>
              </a:rPr>
              <a:t>[</a:t>
            </a:r>
            <a:r>
              <a:rPr lang="ru-RU" sz="2000" dirty="0" smtClean="0">
                <a:latin typeface="Georgia" pitchFamily="18" charset="0"/>
              </a:rPr>
              <a:t>Д</a:t>
            </a:r>
            <a:r>
              <a:rPr lang="en-US" sz="2000" dirty="0" smtClean="0">
                <a:latin typeface="Georgia" pitchFamily="18" charset="0"/>
              </a:rPr>
              <a:t>’]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en-US" sz="2000" dirty="0" smtClean="0">
                <a:latin typeface="Georgia" pitchFamily="18" charset="0"/>
              </a:rPr>
              <a:t>[</a:t>
            </a:r>
            <a:r>
              <a:rPr lang="ru-RU" sz="2000" dirty="0" smtClean="0">
                <a:latin typeface="Georgia" pitchFamily="18" charset="0"/>
              </a:rPr>
              <a:t>К</a:t>
            </a:r>
            <a:r>
              <a:rPr lang="en-US" sz="2000" dirty="0" smtClean="0">
                <a:latin typeface="Georgia" pitchFamily="18" charset="0"/>
              </a:rPr>
              <a:t>]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en-US" sz="2000" dirty="0" smtClean="0">
                <a:latin typeface="Georgia" pitchFamily="18" charset="0"/>
              </a:rPr>
              <a:t>[</a:t>
            </a:r>
            <a:r>
              <a:rPr lang="ru-RU" sz="2000" dirty="0" smtClean="0">
                <a:latin typeface="Georgia" pitchFamily="18" charset="0"/>
              </a:rPr>
              <a:t>К</a:t>
            </a:r>
            <a:r>
              <a:rPr lang="en-US" sz="2000" dirty="0" smtClean="0">
                <a:latin typeface="Georgia" pitchFamily="18" charset="0"/>
              </a:rPr>
              <a:t>’]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en-US" sz="2000" dirty="0" smtClean="0">
                <a:latin typeface="Georgia" pitchFamily="18" charset="0"/>
              </a:rPr>
              <a:t>[</a:t>
            </a:r>
            <a:r>
              <a:rPr lang="ru-RU" sz="2000" dirty="0" smtClean="0">
                <a:latin typeface="Georgia" pitchFamily="18" charset="0"/>
              </a:rPr>
              <a:t>Л</a:t>
            </a:r>
            <a:r>
              <a:rPr lang="en-US" sz="2000" dirty="0" smtClean="0">
                <a:latin typeface="Georgia" pitchFamily="18" charset="0"/>
              </a:rPr>
              <a:t>]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en-US" sz="2000" dirty="0" smtClean="0">
                <a:latin typeface="Georgia" pitchFamily="18" charset="0"/>
              </a:rPr>
              <a:t>[</a:t>
            </a:r>
            <a:r>
              <a:rPr lang="ru-RU" sz="2000" dirty="0" smtClean="0">
                <a:latin typeface="Georgia" pitchFamily="18" charset="0"/>
              </a:rPr>
              <a:t>Л</a:t>
            </a:r>
            <a:r>
              <a:rPr lang="en-US" sz="2000" dirty="0" smtClean="0">
                <a:latin typeface="Georgia" pitchFamily="18" charset="0"/>
              </a:rPr>
              <a:t>’]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en-US" sz="2000" dirty="0" smtClean="0">
                <a:latin typeface="Georgia" pitchFamily="18" charset="0"/>
              </a:rPr>
              <a:t>[</a:t>
            </a:r>
            <a:r>
              <a:rPr lang="ru-RU" sz="2000" dirty="0" smtClean="0">
                <a:latin typeface="Georgia" pitchFamily="18" charset="0"/>
              </a:rPr>
              <a:t>М</a:t>
            </a:r>
            <a:r>
              <a:rPr lang="en-US" sz="2000" dirty="0" smtClean="0">
                <a:latin typeface="Georgia" pitchFamily="18" charset="0"/>
              </a:rPr>
              <a:t>]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en-US" sz="2000" dirty="0" smtClean="0">
                <a:latin typeface="Georgia" pitchFamily="18" charset="0"/>
              </a:rPr>
              <a:t>[</a:t>
            </a:r>
            <a:r>
              <a:rPr lang="ru-RU" sz="2000" dirty="0" smtClean="0">
                <a:latin typeface="Georgia" pitchFamily="18" charset="0"/>
              </a:rPr>
              <a:t>М</a:t>
            </a:r>
            <a:r>
              <a:rPr lang="en-US" sz="2000" dirty="0" smtClean="0">
                <a:latin typeface="Georgia" pitchFamily="18" charset="0"/>
              </a:rPr>
              <a:t>’]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en-US" sz="2000" dirty="0" smtClean="0">
                <a:latin typeface="Georgia" pitchFamily="18" charset="0"/>
              </a:rPr>
              <a:t>[</a:t>
            </a:r>
            <a:r>
              <a:rPr lang="ru-RU" sz="2000" dirty="0" smtClean="0">
                <a:latin typeface="Georgia" pitchFamily="18" charset="0"/>
              </a:rPr>
              <a:t>Н</a:t>
            </a:r>
            <a:r>
              <a:rPr lang="en-US" sz="2000" dirty="0" smtClean="0">
                <a:latin typeface="Georgia" pitchFamily="18" charset="0"/>
              </a:rPr>
              <a:t>]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en-US" sz="2000" dirty="0" smtClean="0">
                <a:latin typeface="Georgia" pitchFamily="18" charset="0"/>
              </a:rPr>
              <a:t>[</a:t>
            </a:r>
            <a:r>
              <a:rPr lang="ru-RU" sz="2000" dirty="0" smtClean="0">
                <a:latin typeface="Georgia" pitchFamily="18" charset="0"/>
              </a:rPr>
              <a:t>Н</a:t>
            </a:r>
            <a:r>
              <a:rPr lang="en-US" sz="2000" dirty="0" smtClean="0">
                <a:latin typeface="Georgia" pitchFamily="18" charset="0"/>
              </a:rPr>
              <a:t>’]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en-US" sz="2000" dirty="0" smtClean="0">
                <a:latin typeface="Georgia" pitchFamily="18" charset="0"/>
              </a:rPr>
              <a:t>[</a:t>
            </a:r>
            <a:r>
              <a:rPr lang="ru-RU" sz="2000" dirty="0" smtClean="0">
                <a:latin typeface="Georgia" pitchFamily="18" charset="0"/>
              </a:rPr>
              <a:t>П</a:t>
            </a:r>
            <a:r>
              <a:rPr lang="en-US" sz="2000" dirty="0" smtClean="0">
                <a:latin typeface="Georgia" pitchFamily="18" charset="0"/>
              </a:rPr>
              <a:t>]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en-US" sz="2000" dirty="0" smtClean="0">
                <a:latin typeface="Georgia" pitchFamily="18" charset="0"/>
              </a:rPr>
              <a:t>[</a:t>
            </a:r>
            <a:r>
              <a:rPr lang="ru-RU" sz="2000" dirty="0" smtClean="0">
                <a:latin typeface="Georgia" pitchFamily="18" charset="0"/>
              </a:rPr>
              <a:t>П</a:t>
            </a:r>
            <a:r>
              <a:rPr lang="en-US" sz="2000" dirty="0" smtClean="0">
                <a:latin typeface="Georgia" pitchFamily="18" charset="0"/>
              </a:rPr>
              <a:t>’]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en-US" sz="2000" dirty="0" smtClean="0">
                <a:latin typeface="Georgia" pitchFamily="18" charset="0"/>
              </a:rPr>
              <a:t>[</a:t>
            </a:r>
            <a:r>
              <a:rPr lang="ru-RU" sz="2000" dirty="0" smtClean="0">
                <a:latin typeface="Georgia" pitchFamily="18" charset="0"/>
              </a:rPr>
              <a:t>Р</a:t>
            </a:r>
            <a:r>
              <a:rPr lang="en-US" sz="2000" dirty="0" smtClean="0">
                <a:latin typeface="Georgia" pitchFamily="18" charset="0"/>
              </a:rPr>
              <a:t>]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en-US" sz="2000" dirty="0" smtClean="0">
                <a:latin typeface="Georgia" pitchFamily="18" charset="0"/>
              </a:rPr>
              <a:t>[</a:t>
            </a:r>
            <a:r>
              <a:rPr lang="ru-RU" sz="2000" dirty="0" smtClean="0">
                <a:latin typeface="Georgia" pitchFamily="18" charset="0"/>
              </a:rPr>
              <a:t>Р</a:t>
            </a:r>
            <a:r>
              <a:rPr lang="en-US" sz="2000" dirty="0" smtClean="0">
                <a:latin typeface="Georgia" pitchFamily="18" charset="0"/>
              </a:rPr>
              <a:t>’]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en-US" sz="2000" dirty="0" smtClean="0">
                <a:latin typeface="Georgia" pitchFamily="18" charset="0"/>
              </a:rPr>
              <a:t>[</a:t>
            </a:r>
            <a:r>
              <a:rPr lang="ru-RU" sz="2000" dirty="0" smtClean="0">
                <a:latin typeface="Georgia" pitchFamily="18" charset="0"/>
              </a:rPr>
              <a:t>3</a:t>
            </a:r>
            <a:r>
              <a:rPr lang="en-US" sz="2000" dirty="0" smtClean="0">
                <a:latin typeface="Georgia" pitchFamily="18" charset="0"/>
              </a:rPr>
              <a:t>]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en-US" sz="2000" dirty="0" smtClean="0">
                <a:latin typeface="Georgia" pitchFamily="18" charset="0"/>
              </a:rPr>
              <a:t>[</a:t>
            </a:r>
            <a:r>
              <a:rPr lang="ru-RU" sz="2000" dirty="0" smtClean="0">
                <a:latin typeface="Georgia" pitchFamily="18" charset="0"/>
              </a:rPr>
              <a:t>З</a:t>
            </a:r>
            <a:r>
              <a:rPr lang="en-US" sz="2000" dirty="0" smtClean="0">
                <a:latin typeface="Georgia" pitchFamily="18" charset="0"/>
              </a:rPr>
              <a:t>’]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en-US" sz="2000" dirty="0" smtClean="0">
                <a:latin typeface="Georgia" pitchFamily="18" charset="0"/>
              </a:rPr>
              <a:t>[</a:t>
            </a:r>
            <a:r>
              <a:rPr lang="ru-RU" sz="2000" dirty="0" smtClean="0">
                <a:latin typeface="Georgia" pitchFamily="18" charset="0"/>
              </a:rPr>
              <a:t>Т</a:t>
            </a:r>
            <a:r>
              <a:rPr lang="en-US" sz="2000" dirty="0" smtClean="0">
                <a:latin typeface="Georgia" pitchFamily="18" charset="0"/>
              </a:rPr>
              <a:t>]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en-US" sz="2000" dirty="0" smtClean="0">
                <a:latin typeface="Georgia" pitchFamily="18" charset="0"/>
              </a:rPr>
              <a:t>[</a:t>
            </a:r>
            <a:r>
              <a:rPr lang="ru-RU" sz="2000" dirty="0" smtClean="0">
                <a:latin typeface="Georgia" pitchFamily="18" charset="0"/>
              </a:rPr>
              <a:t>Т</a:t>
            </a:r>
            <a:r>
              <a:rPr lang="en-US" sz="2000" dirty="0" smtClean="0">
                <a:latin typeface="Georgia" pitchFamily="18" charset="0"/>
              </a:rPr>
              <a:t>’]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en-US" sz="2000" dirty="0" smtClean="0">
                <a:latin typeface="Georgia" pitchFamily="18" charset="0"/>
              </a:rPr>
              <a:t>[</a:t>
            </a:r>
            <a:r>
              <a:rPr lang="ru-RU" sz="2000" dirty="0" smtClean="0">
                <a:latin typeface="Georgia" pitchFamily="18" charset="0"/>
              </a:rPr>
              <a:t>Ф</a:t>
            </a:r>
            <a:r>
              <a:rPr lang="en-US" sz="2000" dirty="0" smtClean="0">
                <a:latin typeface="Georgia" pitchFamily="18" charset="0"/>
              </a:rPr>
              <a:t>]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en-US" sz="2000" dirty="0" smtClean="0">
                <a:latin typeface="Georgia" pitchFamily="18" charset="0"/>
              </a:rPr>
              <a:t>[</a:t>
            </a:r>
            <a:r>
              <a:rPr lang="ru-RU" sz="2000" dirty="0" smtClean="0">
                <a:latin typeface="Georgia" pitchFamily="18" charset="0"/>
              </a:rPr>
              <a:t>Ф</a:t>
            </a:r>
            <a:r>
              <a:rPr lang="en-US" sz="2000" dirty="0" smtClean="0">
                <a:latin typeface="Georgia" pitchFamily="18" charset="0"/>
              </a:rPr>
              <a:t>’]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en-US" sz="2000" dirty="0" smtClean="0">
                <a:latin typeface="Georgia" pitchFamily="18" charset="0"/>
              </a:rPr>
              <a:t>[</a:t>
            </a:r>
            <a:r>
              <a:rPr lang="ru-RU" sz="2000" dirty="0" smtClean="0">
                <a:latin typeface="Georgia" pitchFamily="18" charset="0"/>
              </a:rPr>
              <a:t>X</a:t>
            </a:r>
            <a:r>
              <a:rPr lang="en-US" sz="2000" dirty="0" smtClean="0">
                <a:latin typeface="Georgia" pitchFamily="18" charset="0"/>
              </a:rPr>
              <a:t>]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en-US" sz="2000" dirty="0" smtClean="0">
                <a:latin typeface="Georgia" pitchFamily="18" charset="0"/>
              </a:rPr>
              <a:t>[</a:t>
            </a:r>
            <a:r>
              <a:rPr lang="ru-RU" sz="2000" dirty="0" smtClean="0">
                <a:latin typeface="Georgia" pitchFamily="18" charset="0"/>
              </a:rPr>
              <a:t>Х</a:t>
            </a:r>
            <a:r>
              <a:rPr lang="en-US" sz="2000" dirty="0" smtClean="0">
                <a:latin typeface="Georgia" pitchFamily="18" charset="0"/>
              </a:rPr>
              <a:t>’]</a:t>
            </a:r>
            <a:r>
              <a:rPr lang="ru-RU" sz="2000" dirty="0" smtClean="0">
                <a:latin typeface="Georgia" pitchFamily="18" charset="0"/>
              </a:rPr>
              <a:t>. </a:t>
            </a:r>
          </a:p>
          <a:p>
            <a:r>
              <a:rPr lang="ru-RU" sz="2000" dirty="0" smtClean="0">
                <a:latin typeface="Georgia" pitchFamily="18" charset="0"/>
              </a:rPr>
              <a:t>       Всегда </a:t>
            </a:r>
            <a:r>
              <a:rPr lang="ru-RU" sz="2000" dirty="0" smtClean="0">
                <a:latin typeface="Georgia" pitchFamily="18" charset="0"/>
              </a:rPr>
              <a:t>твердые: </a:t>
            </a:r>
            <a:r>
              <a:rPr lang="en-US" sz="2000" b="1" dirty="0" smtClean="0">
                <a:solidFill>
                  <a:srgbClr val="0070C0"/>
                </a:solidFill>
                <a:latin typeface="Georgia" pitchFamily="18" charset="0"/>
              </a:rPr>
              <a:t>[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Ж</a:t>
            </a:r>
            <a:r>
              <a:rPr lang="en-US" sz="2000" b="1" dirty="0" smtClean="0">
                <a:solidFill>
                  <a:srgbClr val="0070C0"/>
                </a:solidFill>
                <a:latin typeface="Georgia" pitchFamily="18" charset="0"/>
              </a:rPr>
              <a:t>]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, </a:t>
            </a:r>
            <a:r>
              <a:rPr lang="en-US" sz="2000" b="1" dirty="0" smtClean="0">
                <a:solidFill>
                  <a:srgbClr val="0070C0"/>
                </a:solidFill>
                <a:latin typeface="Georgia" pitchFamily="18" charset="0"/>
              </a:rPr>
              <a:t>[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Ш</a:t>
            </a:r>
            <a:r>
              <a:rPr lang="en-US" sz="2000" b="1" dirty="0" smtClean="0">
                <a:solidFill>
                  <a:srgbClr val="0070C0"/>
                </a:solidFill>
                <a:latin typeface="Georgia" pitchFamily="18" charset="0"/>
              </a:rPr>
              <a:t>]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, </a:t>
            </a:r>
            <a:r>
              <a:rPr lang="en-US" sz="2000" b="1" dirty="0" smtClean="0">
                <a:solidFill>
                  <a:srgbClr val="0070C0"/>
                </a:solidFill>
                <a:latin typeface="Georgia" pitchFamily="18" charset="0"/>
              </a:rPr>
              <a:t>[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Ц</a:t>
            </a:r>
            <a:r>
              <a:rPr lang="en-US" sz="2000" b="1" dirty="0" smtClean="0">
                <a:solidFill>
                  <a:srgbClr val="0070C0"/>
                </a:solidFill>
                <a:latin typeface="Georgia" pitchFamily="18" charset="0"/>
              </a:rPr>
              <a:t>]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.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 Всегда </a:t>
            </a:r>
            <a:r>
              <a:rPr lang="ru-RU" sz="2000" dirty="0" smtClean="0">
                <a:latin typeface="Georgia" pitchFamily="18" charset="0"/>
              </a:rPr>
              <a:t>мягкие: </a:t>
            </a:r>
            <a:r>
              <a:rPr lang="en-US" sz="2000" b="1" dirty="0" smtClean="0">
                <a:solidFill>
                  <a:srgbClr val="00B050"/>
                </a:solidFill>
                <a:latin typeface="Georgia" pitchFamily="18" charset="0"/>
              </a:rPr>
              <a:t>[</a:t>
            </a:r>
            <a:r>
              <a:rPr lang="ru-RU" sz="2000" b="1" dirty="0" smtClean="0">
                <a:solidFill>
                  <a:srgbClr val="00B050"/>
                </a:solidFill>
                <a:latin typeface="Georgia" pitchFamily="18" charset="0"/>
              </a:rPr>
              <a:t>Й</a:t>
            </a:r>
            <a:r>
              <a:rPr lang="en-US" sz="2000" b="1" dirty="0" smtClean="0">
                <a:solidFill>
                  <a:srgbClr val="00B050"/>
                </a:solidFill>
                <a:latin typeface="Georgia" pitchFamily="18" charset="0"/>
              </a:rPr>
              <a:t>]</a:t>
            </a:r>
            <a:r>
              <a:rPr lang="ru-RU" sz="2000" b="1" dirty="0" smtClean="0">
                <a:solidFill>
                  <a:srgbClr val="00B050"/>
                </a:solidFill>
                <a:latin typeface="Georgia" pitchFamily="18" charset="0"/>
              </a:rPr>
              <a:t>, </a:t>
            </a:r>
            <a:r>
              <a:rPr lang="en-US" sz="2000" b="1" dirty="0" smtClean="0">
                <a:solidFill>
                  <a:srgbClr val="00B050"/>
                </a:solidFill>
                <a:latin typeface="Georgia" pitchFamily="18" charset="0"/>
              </a:rPr>
              <a:t>[</a:t>
            </a:r>
            <a:r>
              <a:rPr lang="ru-RU" sz="2000" b="1" dirty="0" smtClean="0">
                <a:solidFill>
                  <a:srgbClr val="00B050"/>
                </a:solidFill>
                <a:latin typeface="Georgia" pitchFamily="18" charset="0"/>
              </a:rPr>
              <a:t>Ч</a:t>
            </a:r>
            <a:r>
              <a:rPr lang="en-US" sz="2000" b="1" dirty="0" smtClean="0">
                <a:solidFill>
                  <a:srgbClr val="00B050"/>
                </a:solidFill>
                <a:latin typeface="Georgia" pitchFamily="18" charset="0"/>
              </a:rPr>
              <a:t>]</a:t>
            </a:r>
            <a:r>
              <a:rPr lang="ru-RU" sz="2000" b="1" dirty="0" smtClean="0">
                <a:solidFill>
                  <a:srgbClr val="00B050"/>
                </a:solidFill>
                <a:latin typeface="Georgia" pitchFamily="18" charset="0"/>
              </a:rPr>
              <a:t>, </a:t>
            </a:r>
            <a:r>
              <a:rPr lang="en-US" sz="2000" b="1" dirty="0" smtClean="0">
                <a:solidFill>
                  <a:srgbClr val="00B050"/>
                </a:solidFill>
                <a:latin typeface="Georgia" pitchFamily="18" charset="0"/>
              </a:rPr>
              <a:t>[</a:t>
            </a:r>
            <a:r>
              <a:rPr lang="ru-RU" sz="2000" b="1" dirty="0" smtClean="0">
                <a:solidFill>
                  <a:srgbClr val="00B050"/>
                </a:solidFill>
                <a:latin typeface="Georgia" pitchFamily="18" charset="0"/>
              </a:rPr>
              <a:t>Щ</a:t>
            </a:r>
            <a:r>
              <a:rPr lang="en-US" sz="2000" b="1" dirty="0" smtClean="0">
                <a:solidFill>
                  <a:srgbClr val="00B050"/>
                </a:solidFill>
                <a:latin typeface="Georgia" pitchFamily="18" charset="0"/>
              </a:rPr>
              <a:t>]</a:t>
            </a:r>
            <a:r>
              <a:rPr lang="ru-RU" sz="2000" b="1" dirty="0" smtClean="0">
                <a:solidFill>
                  <a:srgbClr val="00B050"/>
                </a:solidFill>
                <a:latin typeface="Georgia" pitchFamily="18" charset="0"/>
              </a:rPr>
              <a:t>. </a:t>
            </a:r>
            <a:r>
              <a:rPr lang="ru-RU" sz="2000" b="1" dirty="0" smtClean="0">
                <a:latin typeface="Georgia" pitchFamily="18" charset="0"/>
              </a:rPr>
              <a:t> </a:t>
            </a:r>
          </a:p>
          <a:p>
            <a:pPr algn="ctr"/>
            <a:r>
              <a:rPr lang="ru-RU" sz="2000" dirty="0" smtClean="0">
                <a:latin typeface="Georgia" pitchFamily="18" charset="0"/>
              </a:rPr>
              <a:t>К сожалению, нет способа проверки твердости или мягкости согласного звука. Ребенок может научиться различать твердые и мягкие согласные только на слух, с помощью тренировки. </a:t>
            </a:r>
            <a:endParaRPr lang="ru-RU" sz="2000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3306" y="214290"/>
            <a:ext cx="18373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Georgia" pitchFamily="18" charset="0"/>
              </a:rPr>
              <a:t>Слоги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785794"/>
            <a:ext cx="4143404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Слог – сложение </a:t>
            </a:r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Г</a:t>
            </a:r>
            <a:r>
              <a:rPr lang="ru-RU" sz="4000" b="1" dirty="0" smtClean="0">
                <a:solidFill>
                  <a:srgbClr val="0070C0"/>
                </a:solidFill>
                <a:latin typeface="Georgia" pitchFamily="18" charset="0"/>
              </a:rPr>
              <a:t>С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  <a:t>Обратный</a:t>
            </a:r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  <a:t>, закрытый</a:t>
            </a:r>
          </a:p>
          <a:p>
            <a:r>
              <a:rPr lang="ru-RU" sz="2400" dirty="0" smtClean="0">
                <a:latin typeface="Georgia" pitchFamily="18" charset="0"/>
              </a:rPr>
              <a:t>Начинать обучение чтению необходимо с обратного слога, т.е. слога-сложения (АП, ИР, ОТ и т.д.) </a:t>
            </a:r>
          </a:p>
          <a:p>
            <a:r>
              <a:rPr lang="ru-RU" sz="2400" dirty="0" smtClean="0">
                <a:latin typeface="Georgia" pitchFamily="18" charset="0"/>
              </a:rPr>
              <a:t>С точки зрения логопедов, этот вид слога легче усваивается детьми, поскольку не требует подстройки органов артикуляционного аппарата друг под друга, как в случае произнесения слога-слияния.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857232"/>
            <a:ext cx="3857653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Слог – слияние </a:t>
            </a:r>
            <a:r>
              <a:rPr lang="ru-RU" sz="4000" b="1" dirty="0" smtClean="0">
                <a:solidFill>
                  <a:srgbClr val="0070C0"/>
                </a:solidFill>
                <a:latin typeface="Georgia" pitchFamily="18" charset="0"/>
              </a:rPr>
              <a:t>С</a:t>
            </a:r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Г</a:t>
            </a:r>
            <a:r>
              <a:rPr lang="ru-RU" sz="2400" dirty="0" smtClean="0">
                <a:solidFill>
                  <a:schemeClr val="tx2"/>
                </a:solidFill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  <a:t>Прямой</a:t>
            </a:r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  <a:t>, открытый</a:t>
            </a:r>
          </a:p>
          <a:p>
            <a:r>
              <a:rPr lang="ru-RU" sz="2400" dirty="0" smtClean="0">
                <a:latin typeface="Georgia" pitchFamily="18" charset="0"/>
              </a:rPr>
              <a:t>Слияние всегда можно пропеть, так как последним обязательно стоит гласный звук (ПА, РИ, ТО и т.д.). Слияния бывают мягкими, если согласный звук в них мягкий (НИ), и твердыми, если согласный твердый (НЫ).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C:\Users\Детский сад\Pictures\алфавит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000108"/>
            <a:ext cx="5572125" cy="43148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285728"/>
            <a:ext cx="74318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b="1" dirty="0" smtClean="0">
                <a:solidFill>
                  <a:srgbClr val="C00000"/>
                </a:solidFill>
                <a:latin typeface="Georgia" pitchFamily="18" charset="0"/>
              </a:rPr>
              <a:t>Еще один очень важный вопрос.</a:t>
            </a:r>
            <a:endParaRPr lang="fr-FR" sz="32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572140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r-FR" sz="2800" dirty="0" smtClean="0">
                <a:solidFill>
                  <a:srgbClr val="C00000"/>
                </a:solidFill>
                <a:latin typeface="Georgia" pitchFamily="18" charset="0"/>
              </a:rPr>
              <a:t>В какой </a:t>
            </a:r>
            <a:r>
              <a:rPr lang="fr-FR" sz="2800" u="sng" dirty="0" smtClean="0">
                <a:solidFill>
                  <a:srgbClr val="C00000"/>
                </a:solidFill>
                <a:latin typeface="Georgia" pitchFamily="18" charset="0"/>
              </a:rPr>
              <a:t>последовательности</a:t>
            </a:r>
            <a:r>
              <a:rPr lang="fr-FR" sz="2800" dirty="0" smtClean="0">
                <a:solidFill>
                  <a:srgbClr val="C00000"/>
                </a:solidFill>
                <a:latin typeface="Georgia" pitchFamily="18" charset="0"/>
              </a:rPr>
              <a:t> легче изучать буквы дошкольнику? </a:t>
            </a:r>
            <a:endParaRPr lang="fr-FR" sz="2800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r-FR" sz="2400" dirty="0" smtClean="0">
                <a:solidFill>
                  <a:srgbClr val="7030A0"/>
                </a:solidFill>
                <a:latin typeface="Georgia" pitchFamily="18" charset="0"/>
              </a:rPr>
              <a:t>Если вы не </a:t>
            </a:r>
            <a:r>
              <a:rPr lang="fr-FR" sz="2400" dirty="0" smtClean="0">
                <a:solidFill>
                  <a:srgbClr val="7030A0"/>
                </a:solidFill>
                <a:latin typeface="Georgia" pitchFamily="18" charset="0"/>
              </a:rPr>
              <a:t>ориентируетесь</a:t>
            </a:r>
            <a:r>
              <a:rPr lang="ru-RU" sz="2400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fr-FR" sz="2400" dirty="0" smtClean="0">
                <a:solidFill>
                  <a:srgbClr val="7030A0"/>
                </a:solidFill>
                <a:latin typeface="Georgia" pitchFamily="18" charset="0"/>
              </a:rPr>
              <a:t>на </a:t>
            </a:r>
            <a:r>
              <a:rPr lang="fr-FR" sz="2400" dirty="0" smtClean="0">
                <a:solidFill>
                  <a:srgbClr val="7030A0"/>
                </a:solidFill>
                <a:latin typeface="Georgia" pitchFamily="18" charset="0"/>
              </a:rPr>
              <a:t>последовательность </a:t>
            </a:r>
            <a:r>
              <a:rPr lang="fr-FR" sz="2400" dirty="0" smtClean="0">
                <a:solidFill>
                  <a:srgbClr val="7030A0"/>
                </a:solidFill>
                <a:latin typeface="Georgia" pitchFamily="18" charset="0"/>
              </a:rPr>
              <a:t>букв</a:t>
            </a:r>
            <a:r>
              <a:rPr lang="ru-RU" sz="2400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fr-FR" sz="2400" dirty="0" smtClean="0">
                <a:solidFill>
                  <a:srgbClr val="7030A0"/>
                </a:solidFill>
                <a:latin typeface="Georgia" pitchFamily="18" charset="0"/>
              </a:rPr>
              <a:t>в </a:t>
            </a:r>
            <a:r>
              <a:rPr lang="fr-FR" sz="2400" dirty="0" smtClean="0">
                <a:solidFill>
                  <a:srgbClr val="7030A0"/>
                </a:solidFill>
                <a:latin typeface="Georgia" pitchFamily="18" charset="0"/>
              </a:rPr>
              <a:t>какой-либо конкретной </a:t>
            </a:r>
            <a:r>
              <a:rPr lang="fr-FR" sz="2400" dirty="0" smtClean="0">
                <a:solidFill>
                  <a:srgbClr val="7030A0"/>
                </a:solidFill>
                <a:latin typeface="Georgia" pitchFamily="18" charset="0"/>
              </a:rPr>
              <a:t>"</a:t>
            </a:r>
            <a:r>
              <a:rPr lang="fr-FR" sz="2400" dirty="0" smtClean="0">
                <a:solidFill>
                  <a:srgbClr val="7030A0"/>
                </a:solidFill>
                <a:latin typeface="Georgia" pitchFamily="18" charset="0"/>
              </a:rPr>
              <a:t>Азбуке" или "Букваре", </a:t>
            </a:r>
            <a:r>
              <a:rPr lang="ru-RU" sz="2400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fr-FR" sz="2400" dirty="0" smtClean="0">
                <a:solidFill>
                  <a:srgbClr val="7030A0"/>
                </a:solidFill>
                <a:latin typeface="Georgia" pitchFamily="18" charset="0"/>
              </a:rPr>
              <a:t>постарайтесь </a:t>
            </a:r>
            <a:r>
              <a:rPr lang="fr-FR" sz="2400" dirty="0" smtClean="0">
                <a:solidFill>
                  <a:srgbClr val="7030A0"/>
                </a:solidFill>
                <a:latin typeface="Georgia" pitchFamily="18" charset="0"/>
              </a:rPr>
              <a:t>первое время </a:t>
            </a:r>
            <a:r>
              <a:rPr lang="fr-FR" sz="2400" dirty="0" smtClean="0">
                <a:solidFill>
                  <a:srgbClr val="7030A0"/>
                </a:solidFill>
                <a:latin typeface="Georgia" pitchFamily="18" charset="0"/>
              </a:rPr>
              <a:t>учитывать </a:t>
            </a:r>
            <a:r>
              <a:rPr lang="fr-FR" sz="2400" i="1" u="sng" dirty="0" smtClean="0">
                <a:solidFill>
                  <a:srgbClr val="7030A0"/>
                </a:solidFill>
                <a:latin typeface="Georgia" pitchFamily="18" charset="0"/>
              </a:rPr>
              <a:t>следующие </a:t>
            </a:r>
            <a:r>
              <a:rPr lang="ru-RU" sz="2400" i="1" u="sng" dirty="0" smtClean="0">
                <a:solidFill>
                  <a:srgbClr val="7030A0"/>
                </a:solidFill>
                <a:latin typeface="Georgia" pitchFamily="18" charset="0"/>
              </a:rPr>
              <a:t>м</a:t>
            </a:r>
            <a:r>
              <a:rPr lang="fr-FR" sz="2400" i="1" u="sng" dirty="0" smtClean="0">
                <a:solidFill>
                  <a:srgbClr val="7030A0"/>
                </a:solidFill>
                <a:latin typeface="Georgia" pitchFamily="18" charset="0"/>
              </a:rPr>
              <a:t>оменты</a:t>
            </a:r>
            <a:r>
              <a:rPr lang="fr-FR" sz="2400" i="1" u="sng" dirty="0" smtClean="0">
                <a:solidFill>
                  <a:srgbClr val="7030A0"/>
                </a:solidFill>
                <a:latin typeface="Georgia" pitchFamily="18" charset="0"/>
              </a:rPr>
              <a:t>.</a:t>
            </a:r>
            <a:endParaRPr lang="ru-RU" sz="2400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142984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428736"/>
            <a:ext cx="871543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dirty="0" smtClean="0">
                <a:solidFill>
                  <a:srgbClr val="C00000"/>
                </a:solidFill>
                <a:latin typeface="Georgia" pitchFamily="18" charset="0"/>
              </a:rPr>
              <a:t>Сначала изучите с ребенком гласные буквы </a:t>
            </a:r>
            <a:r>
              <a:rPr lang="fr-FR" sz="2200" b="1" dirty="0" smtClean="0">
                <a:solidFill>
                  <a:srgbClr val="C00000"/>
                </a:solidFill>
                <a:latin typeface="Georgia" pitchFamily="18" charset="0"/>
              </a:rPr>
              <a:t>А, О, У.</a:t>
            </a:r>
            <a:r>
              <a:rPr lang="ru-RU" sz="22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dirty="0" smtClean="0">
                <a:solidFill>
                  <a:srgbClr val="C00000"/>
                </a:solidFill>
                <a:latin typeface="Georgia" pitchFamily="18" charset="0"/>
              </a:rPr>
              <a:t>Через</a:t>
            </a:r>
            <a:r>
              <a:rPr lang="ru-RU" sz="2200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200" dirty="0" err="1" smtClean="0">
                <a:solidFill>
                  <a:srgbClr val="C00000"/>
                </a:solidFill>
                <a:latin typeface="Georgia" pitchFamily="18" charset="0"/>
              </a:rPr>
              <a:t>н</a:t>
            </a:r>
            <a:r>
              <a:rPr lang="fr-FR" sz="2200" dirty="0" smtClean="0">
                <a:solidFill>
                  <a:srgbClr val="C00000"/>
                </a:solidFill>
                <a:latin typeface="Georgia" pitchFamily="18" charset="0"/>
              </a:rPr>
              <a:t>екоторое</a:t>
            </a:r>
            <a:r>
              <a:rPr lang="ru-RU" sz="2200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fr-FR" sz="2200" dirty="0" smtClean="0">
                <a:solidFill>
                  <a:srgbClr val="C00000"/>
                </a:solidFill>
                <a:latin typeface="Georgia" pitchFamily="18" charset="0"/>
              </a:rPr>
              <a:t>время</a:t>
            </a:r>
            <a:r>
              <a:rPr lang="ru-RU" sz="2200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fr-FR" sz="2200" dirty="0" smtClean="0">
                <a:solidFill>
                  <a:srgbClr val="C00000"/>
                </a:solidFill>
                <a:latin typeface="Georgia" pitchFamily="18" charset="0"/>
              </a:rPr>
              <a:t>добавьте </a:t>
            </a:r>
            <a:r>
              <a:rPr lang="ru-RU" sz="2200" dirty="0" smtClean="0">
                <a:solidFill>
                  <a:srgbClr val="C00000"/>
                </a:solidFill>
                <a:latin typeface="Georgia" pitchFamily="18" charset="0"/>
              </a:rPr>
              <a:t>в </a:t>
            </a:r>
            <a:r>
              <a:rPr lang="fr-FR" sz="2200" dirty="0" smtClean="0">
                <a:solidFill>
                  <a:srgbClr val="C00000"/>
                </a:solidFill>
                <a:latin typeface="Georgia" pitchFamily="18" charset="0"/>
              </a:rPr>
              <a:t>упражнения буквы</a:t>
            </a:r>
            <a:r>
              <a:rPr lang="ru-RU" sz="2200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fr-FR" sz="2200" b="1" dirty="0" smtClean="0">
                <a:solidFill>
                  <a:srgbClr val="C00000"/>
                </a:solidFill>
                <a:latin typeface="Georgia" pitchFamily="18" charset="0"/>
              </a:rPr>
              <a:t>И</a:t>
            </a:r>
            <a:r>
              <a:rPr lang="fr-FR" sz="2200" b="1" dirty="0" smtClean="0">
                <a:solidFill>
                  <a:srgbClr val="C00000"/>
                </a:solidFill>
                <a:latin typeface="Georgia" pitchFamily="18" charset="0"/>
              </a:rPr>
              <a:t>, Ы</a:t>
            </a:r>
            <a:r>
              <a:rPr lang="fr-FR" sz="2200" dirty="0" smtClean="0">
                <a:solidFill>
                  <a:srgbClr val="C00000"/>
                </a:solidFill>
                <a:latin typeface="Georgia" pitchFamily="18" charset="0"/>
              </a:rPr>
              <a:t>.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2200" dirty="0" smtClean="0">
              <a:solidFill>
                <a:srgbClr val="003399"/>
              </a:solidFill>
              <a:latin typeface="Georgia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r-FR" sz="2200" dirty="0" smtClean="0">
                <a:solidFill>
                  <a:srgbClr val="003399"/>
                </a:solidFill>
                <a:latin typeface="Georgia" pitchFamily="18" charset="0"/>
              </a:rPr>
              <a:t>Согласные </a:t>
            </a:r>
            <a:r>
              <a:rPr lang="fr-FR" sz="2200" dirty="0" smtClean="0">
                <a:solidFill>
                  <a:srgbClr val="003399"/>
                </a:solidFill>
                <a:latin typeface="Georgia" pitchFamily="18" charset="0"/>
              </a:rPr>
              <a:t>буквы начинайте изучать с тех, которые ребенок правильно произносит   (не нужно выбирать для начальных занятий Л и </a:t>
            </a:r>
            <a:r>
              <a:rPr lang="fr-FR" sz="2200" dirty="0" smtClean="0">
                <a:solidFill>
                  <a:srgbClr val="003399"/>
                </a:solidFill>
                <a:latin typeface="Georgia" pitchFamily="18" charset="0"/>
              </a:rPr>
              <a:t>Р). </a:t>
            </a:r>
            <a:r>
              <a:rPr lang="fr-FR" sz="2200" dirty="0" smtClean="0">
                <a:solidFill>
                  <a:srgbClr val="003399"/>
                </a:solidFill>
                <a:latin typeface="Georgia" pitchFamily="18" charset="0"/>
              </a:rPr>
              <a:t>Первыми надо вводить в игры буквы,</a:t>
            </a:r>
          </a:p>
          <a:p>
            <a:pPr algn="ctr">
              <a:buFont typeface="Wingdings" charset="2"/>
              <a:buChar char="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r-FR" sz="2200" dirty="0" smtClean="0">
                <a:solidFill>
                  <a:srgbClr val="003399"/>
                </a:solidFill>
                <a:latin typeface="Georgia" pitchFamily="18" charset="0"/>
              </a:rPr>
              <a:t> </a:t>
            </a:r>
            <a:r>
              <a:rPr lang="fr-FR" sz="2200" u="sng" dirty="0" smtClean="0">
                <a:solidFill>
                  <a:srgbClr val="003399"/>
                </a:solidFill>
                <a:latin typeface="Georgia" pitchFamily="18" charset="0"/>
              </a:rPr>
              <a:t>наиболее часто встречающиеся в русской речи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r-FR" sz="2200" dirty="0" smtClean="0">
                <a:solidFill>
                  <a:srgbClr val="003399"/>
                </a:solidFill>
                <a:latin typeface="Georgia" pitchFamily="18" charset="0"/>
              </a:rPr>
              <a:t>(не стоит начинать с Ц или Щ),</a:t>
            </a:r>
          </a:p>
          <a:p>
            <a:pPr algn="ctr">
              <a:buFont typeface="Wingdings" charset="2"/>
              <a:buChar char="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r-FR" sz="2200" dirty="0" smtClean="0">
                <a:solidFill>
                  <a:srgbClr val="003399"/>
                </a:solidFill>
                <a:latin typeface="Georgia" pitchFamily="18" charset="0"/>
              </a:rPr>
              <a:t> </a:t>
            </a:r>
            <a:r>
              <a:rPr lang="fr-FR" sz="2200" u="sng" dirty="0" smtClean="0">
                <a:solidFill>
                  <a:srgbClr val="003399"/>
                </a:solidFill>
                <a:latin typeface="Georgia" pitchFamily="18" charset="0"/>
              </a:rPr>
              <a:t>самые простые по начертанию</a:t>
            </a:r>
            <a:r>
              <a:rPr lang="fr-FR" sz="2200" dirty="0" smtClean="0">
                <a:solidFill>
                  <a:srgbClr val="003399"/>
                </a:solidFill>
                <a:latin typeface="Georgia" pitchFamily="18" charset="0"/>
              </a:rPr>
              <a:t> 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r-FR" sz="2200" dirty="0" smtClean="0">
                <a:solidFill>
                  <a:srgbClr val="003399"/>
                </a:solidFill>
                <a:latin typeface="Georgia" pitchFamily="18" charset="0"/>
              </a:rPr>
              <a:t>(не надо заучивать первыми Д, Ж, 3)</a:t>
            </a:r>
          </a:p>
          <a:p>
            <a:pPr algn="ctr">
              <a:buFont typeface="Wingdings" charset="2"/>
              <a:buChar char="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r-FR" sz="2200" dirty="0" smtClean="0">
                <a:solidFill>
                  <a:srgbClr val="003399"/>
                </a:solidFill>
                <a:latin typeface="Georgia" pitchFamily="18" charset="0"/>
              </a:rPr>
              <a:t> и </a:t>
            </a:r>
            <a:r>
              <a:rPr lang="fr-FR" sz="2200" u="sng" dirty="0" smtClean="0">
                <a:solidFill>
                  <a:srgbClr val="003399"/>
                </a:solidFill>
                <a:latin typeface="Georgia" pitchFamily="18" charset="0"/>
              </a:rPr>
              <a:t>резко отличающиеся графически,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r-FR" sz="2200" dirty="0" smtClean="0">
                <a:solidFill>
                  <a:srgbClr val="003399"/>
                </a:solidFill>
                <a:latin typeface="Georgia" pitchFamily="18" charset="0"/>
              </a:rPr>
              <a:t> например: </a:t>
            </a:r>
            <a:r>
              <a:rPr lang="ru-RU" sz="2200" b="1" dirty="0" smtClean="0">
                <a:solidFill>
                  <a:srgbClr val="003399"/>
                </a:solidFill>
                <a:latin typeface="Georgia" pitchFamily="18" charset="0"/>
              </a:rPr>
              <a:t>М, </a:t>
            </a:r>
            <a:r>
              <a:rPr lang="fr-FR" sz="2200" b="1" dirty="0" smtClean="0">
                <a:solidFill>
                  <a:srgbClr val="003399"/>
                </a:solidFill>
                <a:latin typeface="Georgia" pitchFamily="18" charset="0"/>
              </a:rPr>
              <a:t>Н</a:t>
            </a:r>
            <a:r>
              <a:rPr lang="fr-FR" sz="2200" b="1" dirty="0" smtClean="0">
                <a:solidFill>
                  <a:srgbClr val="003399"/>
                </a:solidFill>
                <a:latin typeface="Georgia" pitchFamily="18" charset="0"/>
              </a:rPr>
              <a:t>, С, П, К</a:t>
            </a:r>
            <a:r>
              <a:rPr lang="fr-FR" sz="2200" b="1" dirty="0" smtClean="0">
                <a:solidFill>
                  <a:srgbClr val="003399"/>
                </a:solidFill>
                <a:latin typeface="Georgia" pitchFamily="18" charset="0"/>
              </a:rPr>
              <a:t>.</a:t>
            </a:r>
            <a:endParaRPr lang="ru-RU" sz="2200" b="1" dirty="0" smtClean="0">
              <a:solidFill>
                <a:srgbClr val="003399"/>
              </a:solidFill>
              <a:latin typeface="Georgia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dirty="0" smtClean="0">
                <a:solidFill>
                  <a:srgbClr val="003399"/>
                </a:solidFill>
                <a:latin typeface="Georgia" pitchFamily="18" charset="0"/>
              </a:rPr>
              <a:t>Не следует подряд вводить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 dirty="0" smtClean="0">
                <a:solidFill>
                  <a:srgbClr val="003399"/>
                </a:solidFill>
                <a:latin typeface="Georgia" pitchFamily="18" charset="0"/>
              </a:rPr>
              <a:t>Б и В, </a:t>
            </a:r>
            <a:r>
              <a:rPr lang="fr-FR" sz="2200" b="1" dirty="0" smtClean="0">
                <a:solidFill>
                  <a:srgbClr val="003399"/>
                </a:solidFill>
                <a:latin typeface="Georgia" pitchFamily="18" charset="0"/>
              </a:rPr>
              <a:t>Р </a:t>
            </a:r>
            <a:r>
              <a:rPr lang="fr-FR" sz="2200" b="1" dirty="0" smtClean="0">
                <a:solidFill>
                  <a:srgbClr val="003399"/>
                </a:solidFill>
                <a:latin typeface="Georgia" pitchFamily="18" charset="0"/>
              </a:rPr>
              <a:t>и Ф, </a:t>
            </a:r>
            <a:r>
              <a:rPr lang="fr-FR" sz="2200" b="1" dirty="0" smtClean="0">
                <a:solidFill>
                  <a:srgbClr val="003399"/>
                </a:solidFill>
                <a:latin typeface="Georgia" pitchFamily="18" charset="0"/>
              </a:rPr>
              <a:t>Г </a:t>
            </a:r>
            <a:r>
              <a:rPr lang="fr-FR" sz="2200" b="1" dirty="0" smtClean="0">
                <a:solidFill>
                  <a:srgbClr val="003399"/>
                </a:solidFill>
                <a:latin typeface="Georgia" pitchFamily="18" charset="0"/>
              </a:rPr>
              <a:t>и Т</a:t>
            </a:r>
            <a:r>
              <a:rPr lang="fr-FR" sz="2200" dirty="0" smtClean="0">
                <a:solidFill>
                  <a:srgbClr val="003399"/>
                </a:solidFill>
                <a:latin typeface="Georgia" pitchFamily="18" charset="0"/>
              </a:rPr>
              <a:t> -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dirty="0" smtClean="0">
                <a:solidFill>
                  <a:srgbClr val="003399"/>
                </a:solidFill>
                <a:latin typeface="Georgia" pitchFamily="18" charset="0"/>
              </a:rPr>
              <a:t>их легко спутать.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C00000"/>
                </a:solidFill>
              </a:rPr>
              <a:t>  </a:t>
            </a:r>
            <a:endParaRPr lang="fr-F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643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Ребенка учат протяжному </a:t>
            </a:r>
            <a:r>
              <a:rPr lang="ru-RU" sz="2800" b="1" dirty="0" err="1" smtClean="0">
                <a:solidFill>
                  <a:srgbClr val="FF0000"/>
                </a:solidFill>
                <a:latin typeface="Georgia" pitchFamily="18" charset="0"/>
              </a:rPr>
              <a:t>послоговому</a:t>
            </a:r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, а не побуквенному чтению!!!!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(не А! М!=АМ, а АААМММ!!!!)</a:t>
            </a:r>
            <a:endParaRPr lang="ru-RU" sz="28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3143248"/>
            <a:ext cx="87154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Ребенка учат протяжному </a:t>
            </a:r>
            <a:r>
              <a:rPr lang="ru-RU" sz="2800" b="1" dirty="0" err="1" smtClean="0">
                <a:solidFill>
                  <a:srgbClr val="FF0000"/>
                </a:solidFill>
                <a:latin typeface="Georgia" pitchFamily="18" charset="0"/>
              </a:rPr>
              <a:t>послоговому</a:t>
            </a:r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, а не побуквенному чтению!!!!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(не М!А!=МА, а МММААА!!!!)</a:t>
            </a:r>
            <a:endParaRPr lang="ru-RU" sz="28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4572008"/>
            <a:ext cx="127150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solidFill>
                  <a:srgbClr val="0070C0"/>
                </a:solidFill>
                <a:latin typeface="Comic Sans MS" pitchFamily="66" charset="0"/>
              </a:rPr>
              <a:t>М</a:t>
            </a:r>
            <a:endParaRPr lang="ru-RU" sz="9600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72330" y="1500174"/>
            <a:ext cx="12858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rgbClr val="0070C0"/>
                </a:solidFill>
                <a:latin typeface="Comic Sans MS" pitchFamily="66" charset="0"/>
              </a:rPr>
              <a:t>М</a:t>
            </a:r>
            <a:endParaRPr lang="ru-RU" sz="9600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58082" y="4572008"/>
            <a:ext cx="108555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  <a:endParaRPr lang="ru-RU" sz="9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1571612"/>
            <a:ext cx="108555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600" b="1" dirty="0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  <a:endParaRPr lang="ru-RU" sz="9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Волна 9"/>
          <p:cNvSpPr/>
          <p:nvPr/>
        </p:nvSpPr>
        <p:spPr>
          <a:xfrm>
            <a:off x="2071670" y="2786058"/>
            <a:ext cx="5214974" cy="285752"/>
          </a:xfrm>
          <a:prstGeom prst="wave">
            <a:avLst>
              <a:gd name="adj1" fmla="val 125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олна 10"/>
          <p:cNvSpPr/>
          <p:nvPr/>
        </p:nvSpPr>
        <p:spPr>
          <a:xfrm>
            <a:off x="2285984" y="5786454"/>
            <a:ext cx="5214974" cy="285752"/>
          </a:xfrm>
          <a:prstGeom prst="wave">
            <a:avLst>
              <a:gd name="adj1" fmla="val 125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1785926"/>
            <a:ext cx="569829" cy="96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4786322"/>
            <a:ext cx="5892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6272E-6 L 0.46267 2.6272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66512E-6 L 0.47847 -1.66512E-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r-FR" sz="2400" dirty="0" smtClean="0">
                <a:solidFill>
                  <a:srgbClr val="7030A0"/>
                </a:solidFill>
                <a:latin typeface="Georgia" pitchFamily="18" charset="0"/>
              </a:rPr>
              <a:t>Играя, старайтесь </a:t>
            </a:r>
            <a:r>
              <a:rPr lang="fr-FR" sz="2400" dirty="0" smtClean="0">
                <a:solidFill>
                  <a:srgbClr val="7030A0"/>
                </a:solidFill>
                <a:latin typeface="Georgia" pitchFamily="18" charset="0"/>
              </a:rPr>
              <a:t>научить</a:t>
            </a:r>
            <a:r>
              <a:rPr lang="ru-RU" sz="2400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fr-FR" sz="2400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fr-FR" sz="2400" dirty="0" smtClean="0">
                <a:solidFill>
                  <a:srgbClr val="7030A0"/>
                </a:solidFill>
                <a:latin typeface="Georgia" pitchFamily="18" charset="0"/>
              </a:rPr>
              <a:t>ребенка </a:t>
            </a:r>
            <a:r>
              <a:rPr lang="fr-FR" sz="2400" dirty="0" smtClean="0">
                <a:solidFill>
                  <a:srgbClr val="7030A0"/>
                </a:solidFill>
                <a:latin typeface="Georgia" pitchFamily="18" charset="0"/>
              </a:rPr>
              <a:t>слышать </a:t>
            </a:r>
            <a:r>
              <a:rPr lang="fr-FR" sz="2400" dirty="0" smtClean="0">
                <a:solidFill>
                  <a:srgbClr val="7030A0"/>
                </a:solidFill>
                <a:latin typeface="Georgia" pitchFamily="18" charset="0"/>
              </a:rPr>
              <a:t>звуки речи</a:t>
            </a:r>
            <a:r>
              <a:rPr lang="fr-FR" sz="2400" dirty="0" smtClean="0">
                <a:solidFill>
                  <a:srgbClr val="7030A0"/>
                </a:solidFill>
                <a:latin typeface="Georgia" pitchFamily="18" charset="0"/>
              </a:rPr>
              <a:t>,</a:t>
            </a:r>
            <a:r>
              <a:rPr lang="ru-RU" sz="2400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fr-FR" sz="2400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fr-FR" sz="2400" dirty="0" smtClean="0">
                <a:solidFill>
                  <a:srgbClr val="7030A0"/>
                </a:solidFill>
                <a:latin typeface="Georgia" pitchFamily="18" charset="0"/>
              </a:rPr>
              <a:t>выделять их из слов, </a:t>
            </a:r>
            <a:r>
              <a:rPr lang="fr-FR" sz="2400" dirty="0" smtClean="0">
                <a:solidFill>
                  <a:srgbClr val="7030A0"/>
                </a:solidFill>
                <a:latin typeface="Georgia" pitchFamily="18" charset="0"/>
              </a:rPr>
              <a:t>узнавать </a:t>
            </a:r>
            <a:r>
              <a:rPr lang="fr-FR" sz="2400" dirty="0" smtClean="0">
                <a:solidFill>
                  <a:srgbClr val="7030A0"/>
                </a:solidFill>
                <a:latin typeface="Georgia" pitchFamily="18" charset="0"/>
              </a:rPr>
              <a:t>облик букв, </a:t>
            </a:r>
            <a:r>
              <a:rPr lang="fr-FR" sz="2400" dirty="0" smtClean="0">
                <a:solidFill>
                  <a:srgbClr val="7030A0"/>
                </a:solidFill>
                <a:latin typeface="Georgia" pitchFamily="18" charset="0"/>
              </a:rPr>
              <a:t>сравнивать </a:t>
            </a:r>
            <a:r>
              <a:rPr lang="fr-FR" sz="2400" dirty="0" smtClean="0">
                <a:solidFill>
                  <a:srgbClr val="7030A0"/>
                </a:solidFill>
                <a:latin typeface="Georgia" pitchFamily="18" charset="0"/>
              </a:rPr>
              <a:t>буквы между </a:t>
            </a:r>
            <a:r>
              <a:rPr lang="fr-FR" sz="2400" dirty="0" smtClean="0">
                <a:solidFill>
                  <a:srgbClr val="7030A0"/>
                </a:solidFill>
                <a:latin typeface="Georgia" pitchFamily="18" charset="0"/>
              </a:rPr>
              <a:t>собой</a:t>
            </a:r>
            <a:r>
              <a:rPr lang="ru-RU" sz="2400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fr-FR" sz="2400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fr-FR" sz="2400" dirty="0" smtClean="0">
                <a:solidFill>
                  <a:srgbClr val="7030A0"/>
                </a:solidFill>
                <a:latin typeface="Georgia" pitchFamily="18" charset="0"/>
              </a:rPr>
              <a:t>по внешнему виду и звучанию</a:t>
            </a:r>
            <a:r>
              <a:rPr lang="fr-FR" sz="2400" dirty="0" smtClean="0">
                <a:solidFill>
                  <a:srgbClr val="7030A0"/>
                </a:solidFill>
                <a:latin typeface="Georgia" pitchFamily="18" charset="0"/>
              </a:rPr>
              <a:t>.</a:t>
            </a:r>
            <a:r>
              <a:rPr lang="ru-RU" sz="2400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fr-FR" sz="2400" dirty="0" smtClean="0">
                <a:solidFill>
                  <a:srgbClr val="7030A0"/>
                </a:solidFill>
                <a:latin typeface="Georgia" pitchFamily="18" charset="0"/>
              </a:rPr>
              <a:t>Чем </a:t>
            </a:r>
            <a:r>
              <a:rPr lang="fr-FR" sz="2400" dirty="0" smtClean="0">
                <a:solidFill>
                  <a:srgbClr val="7030A0"/>
                </a:solidFill>
                <a:latin typeface="Georgia" pitchFamily="18" charset="0"/>
              </a:rPr>
              <a:t>увлекательнее будут занятия с буквами, тем быстрее сформируется у малыша интерес к обучению, тем значительнее будут его успехи в овладении чтением.</a:t>
            </a:r>
            <a:endParaRPr lang="fr-FR" sz="2400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71475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r-FR" sz="3200" b="1" dirty="0" smtClean="0">
                <a:solidFill>
                  <a:srgbClr val="C00000"/>
                </a:solidFill>
                <a:latin typeface="Georgia" pitchFamily="18" charset="0"/>
              </a:rPr>
              <a:t>Желаю вам успехов в обучении чтению ваших детишек !</a:t>
            </a:r>
            <a:endParaRPr lang="fr-FR" sz="32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7" name="Picture 3" descr="C:\Users\Детский сад\Desktop\ДЕТСКИЙ САД\КАРТИНКИ\1kl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2571744"/>
            <a:ext cx="4286250" cy="40100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484784"/>
            <a:ext cx="79208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  </a:t>
            </a:r>
            <a:br>
              <a:rPr lang="ru-RU" sz="4400" b="1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n>
                <a:solidFill>
                  <a:srgbClr val="7030A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10240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2285992"/>
            <a:ext cx="5286412" cy="39648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258762"/>
            <a:ext cx="4716016" cy="2018109"/>
          </a:xfrm>
        </p:spPr>
        <p:txBody>
          <a:bodyPr/>
          <a:lstStyle/>
          <a:p>
            <a:pPr algn="r"/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>
                <a:solidFill>
                  <a:srgbClr val="002060"/>
                </a:solidFill>
                <a:latin typeface="Comic Sans MS" pitchFamily="66" charset="0"/>
              </a:rPr>
              <a:t>Ум заключается не только в знании, но и в умении прилагать знание на деле... (Аристотель)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2170554"/>
            <a:ext cx="85358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russian.cri.cn/mmsource/images/2009/12/04/juanshu-2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4429132"/>
            <a:ext cx="2488360" cy="22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14290"/>
            <a:ext cx="2265631" cy="1669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58" y="1928802"/>
            <a:ext cx="835824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3200" dirty="0" smtClean="0">
                <a:solidFill>
                  <a:srgbClr val="7030A0"/>
                </a:solidFill>
                <a:latin typeface="Georgia" pitchFamily="18" charset="0"/>
              </a:rPr>
              <a:t>    </a:t>
            </a:r>
            <a:r>
              <a:rPr lang="fr-FR" sz="3200" dirty="0" smtClean="0">
                <a:solidFill>
                  <a:srgbClr val="7030A0"/>
                </a:solidFill>
                <a:latin typeface="Georgia" pitchFamily="18" charset="0"/>
              </a:rPr>
              <a:t>Прежде </a:t>
            </a:r>
            <a:r>
              <a:rPr lang="fr-FR" sz="3200" dirty="0" smtClean="0">
                <a:solidFill>
                  <a:srgbClr val="7030A0"/>
                </a:solidFill>
                <a:latin typeface="Georgia" pitchFamily="18" charset="0"/>
              </a:rPr>
              <a:t>чем начать читать с ребенком, давайте разберемся, что такое буква.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3200" dirty="0" smtClean="0">
                <a:solidFill>
                  <a:srgbClr val="7030A0"/>
                </a:solidFill>
                <a:latin typeface="Georgia" pitchFamily="18" charset="0"/>
              </a:rPr>
              <a:t>    </a:t>
            </a:r>
            <a:r>
              <a:rPr lang="fr-FR" sz="3200" dirty="0" smtClean="0">
                <a:solidFill>
                  <a:srgbClr val="7030A0"/>
                </a:solidFill>
                <a:latin typeface="Georgia" pitchFamily="18" charset="0"/>
              </a:rPr>
              <a:t>Буква </a:t>
            </a:r>
            <a:r>
              <a:rPr lang="fr-FR" sz="3200" dirty="0" smtClean="0">
                <a:solidFill>
                  <a:srgbClr val="7030A0"/>
                </a:solidFill>
                <a:latin typeface="Georgia" pitchFamily="18" charset="0"/>
              </a:rPr>
              <a:t>- это комбинация графических элементов (вертикальных, горизонтальных, диагональных линий, окружностей и полукружий);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r-FR" sz="3200" dirty="0" smtClean="0">
                <a:solidFill>
                  <a:srgbClr val="7030A0"/>
                </a:solidFill>
                <a:latin typeface="Georgia" pitchFamily="18" charset="0"/>
              </a:rPr>
              <a:t>буква обозначает звук речи (то, </a:t>
            </a:r>
            <a:endParaRPr lang="ru-RU" sz="3200" dirty="0" smtClean="0">
              <a:solidFill>
                <a:srgbClr val="7030A0"/>
              </a:solidFill>
              <a:latin typeface="Georgia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r-FR" sz="3200" dirty="0" smtClean="0">
                <a:solidFill>
                  <a:srgbClr val="7030A0"/>
                </a:solidFill>
                <a:latin typeface="Georgia" pitchFamily="18" charset="0"/>
              </a:rPr>
              <a:t>что </a:t>
            </a:r>
            <a:r>
              <a:rPr lang="fr-FR" sz="3200" dirty="0" smtClean="0">
                <a:solidFill>
                  <a:srgbClr val="7030A0"/>
                </a:solidFill>
                <a:latin typeface="Georgia" pitchFamily="18" charset="0"/>
              </a:rPr>
              <a:t>мы произносим).</a:t>
            </a:r>
            <a:endParaRPr lang="fr-FR" sz="3200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177597"/>
            <a:ext cx="8643998" cy="5833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fr-FR" sz="2400" dirty="0" smtClean="0">
                <a:solidFill>
                  <a:srgbClr val="000000"/>
                </a:solidFill>
                <a:latin typeface="Georgia" pitchFamily="18" charset="0"/>
              </a:rPr>
              <a:t>Отсюда и две основные задачи, </a:t>
            </a:r>
            <a:endParaRPr lang="ru-RU" sz="24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fr-FR" sz="2400" dirty="0" smtClean="0">
                <a:solidFill>
                  <a:srgbClr val="000000"/>
                </a:solidFill>
                <a:latin typeface="Georgia" pitchFamily="18" charset="0"/>
              </a:rPr>
              <a:t>которые </a:t>
            </a:r>
            <a:r>
              <a:rPr lang="fr-FR" sz="2400" dirty="0" smtClean="0">
                <a:solidFill>
                  <a:srgbClr val="000000"/>
                </a:solidFill>
                <a:latin typeface="Georgia" pitchFamily="18" charset="0"/>
              </a:rPr>
              <a:t>стоят перед взрослым: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fr-FR" sz="2400" dirty="0" smtClean="0">
                <a:solidFill>
                  <a:srgbClr val="000000"/>
                </a:solidFill>
                <a:latin typeface="Georgia" pitchFamily="18" charset="0"/>
              </a:rPr>
              <a:t> - научить ребенка узнавать и правильно называть буквы, как комбинации разных элементов;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fr-FR" sz="2400" dirty="0" smtClean="0">
                <a:solidFill>
                  <a:srgbClr val="000000"/>
                </a:solidFill>
                <a:latin typeface="Georgia" pitchFamily="18" charset="0"/>
              </a:rPr>
              <a:t> - научить ребенка соотносить эту комбинацию элементов со звуками речи.</a:t>
            </a:r>
          </a:p>
          <a:p>
            <a:pPr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fr-FR" sz="2400" dirty="0" smtClean="0">
                <a:solidFill>
                  <a:srgbClr val="000000"/>
                </a:solidFill>
                <a:latin typeface="Georgia" pitchFamily="18" charset="0"/>
              </a:rPr>
              <a:t>В русском языке 33 буквы, только 31 из них обозначает звуки    (Ъ и Ь звуков не обозначают). </a:t>
            </a:r>
          </a:p>
          <a:p>
            <a:pPr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fr-FR" sz="2400" dirty="0" smtClean="0">
                <a:solidFill>
                  <a:srgbClr val="000000"/>
                </a:solidFill>
                <a:latin typeface="Georgia" pitchFamily="18" charset="0"/>
              </a:rPr>
              <a:t>У каждой буквы есть название, закрепленное в алфавите.</a:t>
            </a:r>
          </a:p>
          <a:p>
            <a:pPr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fr-FR" sz="2400" dirty="0" smtClean="0">
                <a:solidFill>
                  <a:srgbClr val="000000"/>
                </a:solidFill>
                <a:latin typeface="Georgia" pitchFamily="18" charset="0"/>
              </a:rPr>
              <a:t>Названия согласных букв не совпадают с произношением звуков, которые они обозначают. Например, буква К называется "КА", может обозначать твердый звук К (в слове КОТ, например) и мягкий звук К' (в слове КИТ, например). </a:t>
            </a:r>
            <a:endParaRPr lang="fr-FR" sz="2400" dirty="0">
              <a:solidFill>
                <a:srgbClr val="0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428992" y="428604"/>
            <a:ext cx="5500710" cy="514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dirty="0" smtClean="0">
                <a:solidFill>
                  <a:srgbClr val="000000"/>
                </a:solidFill>
                <a:latin typeface="Georgia" pitchFamily="18" charset="0"/>
              </a:rPr>
              <a:t>Возникает вопрос. </a:t>
            </a:r>
            <a:endParaRPr lang="ru-RU" sz="32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dirty="0" smtClean="0">
                <a:solidFill>
                  <a:srgbClr val="000000"/>
                </a:solidFill>
                <a:latin typeface="Georgia" pitchFamily="18" charset="0"/>
              </a:rPr>
              <a:t>Как </a:t>
            </a:r>
            <a:r>
              <a:rPr lang="fr-FR" sz="3200" dirty="0" smtClean="0">
                <a:solidFill>
                  <a:srgbClr val="000000"/>
                </a:solidFill>
                <a:latin typeface="Georgia" pitchFamily="18" charset="0"/>
              </a:rPr>
              <a:t>приучать ребенка </a:t>
            </a:r>
            <a:r>
              <a:rPr lang="fr-FR" sz="3200" u="sng" dirty="0" smtClean="0">
                <a:solidFill>
                  <a:srgbClr val="000000"/>
                </a:solidFill>
                <a:latin typeface="Georgia" pitchFamily="18" charset="0"/>
              </a:rPr>
              <a:t>называть буквы: </a:t>
            </a:r>
          </a:p>
          <a:p>
            <a:pPr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u="sng" dirty="0" smtClean="0">
                <a:solidFill>
                  <a:srgbClr val="000000"/>
                </a:solidFill>
                <a:latin typeface="Georgia" pitchFamily="18" charset="0"/>
              </a:rPr>
              <a:t>- </a:t>
            </a:r>
            <a:r>
              <a:rPr lang="fr-FR" sz="3200" u="sng" dirty="0" smtClean="0">
                <a:solidFill>
                  <a:srgbClr val="000000"/>
                </a:solidFill>
                <a:latin typeface="Georgia" pitchFamily="18" charset="0"/>
              </a:rPr>
              <a:t>как </a:t>
            </a:r>
            <a:r>
              <a:rPr lang="fr-FR" sz="3200" u="sng" dirty="0" smtClean="0">
                <a:solidFill>
                  <a:srgbClr val="000000"/>
                </a:solidFill>
                <a:latin typeface="Georgia" pitchFamily="18" charset="0"/>
              </a:rPr>
              <a:t>в алфавите</a:t>
            </a:r>
            <a:r>
              <a:rPr lang="fr-FR" sz="32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fr-FR" sz="3200" u="sng" dirty="0" smtClean="0">
                <a:solidFill>
                  <a:srgbClr val="000000"/>
                </a:solidFill>
                <a:latin typeface="Georgia" pitchFamily="18" charset="0"/>
              </a:rPr>
              <a:t>или</a:t>
            </a:r>
            <a:r>
              <a:rPr lang="fr-FR" sz="3200" dirty="0" smtClean="0">
                <a:solidFill>
                  <a:srgbClr val="000000"/>
                </a:solidFill>
                <a:latin typeface="Georgia" pitchFamily="18" charset="0"/>
              </a:rPr>
              <a:t> упрощенно - </a:t>
            </a:r>
            <a:r>
              <a:rPr lang="fr-FR" sz="3200" u="sng" dirty="0" smtClean="0">
                <a:solidFill>
                  <a:srgbClr val="000000"/>
                </a:solidFill>
                <a:latin typeface="Georgia" pitchFamily="18" charset="0"/>
              </a:rPr>
              <a:t>звуками</a:t>
            </a:r>
            <a:r>
              <a:rPr lang="fr-FR" sz="3200" dirty="0" smtClean="0">
                <a:solidFill>
                  <a:srgbClr val="000000"/>
                </a:solidFill>
                <a:latin typeface="Georgia" pitchFamily="18" charset="0"/>
              </a:rPr>
              <a:t>, которые они обозначают?</a:t>
            </a:r>
          </a:p>
          <a:p>
            <a:pPr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dirty="0" smtClean="0">
                <a:solidFill>
                  <a:srgbClr val="000000"/>
                </a:solidFill>
                <a:latin typeface="Georgia" pitchFamily="18" charset="0"/>
              </a:rPr>
              <a:t>Стоит ли объяснять ребенку особенности русской фонетики?</a:t>
            </a:r>
            <a:endParaRPr lang="fr-FR" sz="3200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071678"/>
            <a:ext cx="3457575" cy="426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12277"/>
            <a:ext cx="878687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fr-FR" sz="2800" dirty="0" smtClean="0">
                <a:solidFill>
                  <a:srgbClr val="000000"/>
                </a:solidFill>
                <a:latin typeface="Georgia" pitchFamily="18" charset="0"/>
              </a:rPr>
              <a:t>Нужно понимать, что в основе обучения чтению лежит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fr-FR" sz="2800" dirty="0" smtClean="0">
                <a:solidFill>
                  <a:srgbClr val="C5000B"/>
                </a:solidFill>
                <a:latin typeface="Georgia" pitchFamily="18" charset="0"/>
              </a:rPr>
              <a:t>не буква, а звук.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fr-FR" sz="2800" dirty="0" smtClean="0">
                <a:solidFill>
                  <a:srgbClr val="000000"/>
                </a:solidFill>
                <a:latin typeface="Georgia" pitchFamily="18" charset="0"/>
              </a:rPr>
              <a:t>Представьте себе, что ребенок выучил буквы "правильно", т. е.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fr-FR" sz="2800" dirty="0" smtClean="0">
                <a:solidFill>
                  <a:srgbClr val="000000"/>
                </a:solidFill>
                <a:latin typeface="Georgia" pitchFamily="18" charset="0"/>
              </a:rPr>
              <a:t> так, как принято называть их в алфавите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fr-FR" sz="2800" dirty="0" smtClean="0">
                <a:solidFill>
                  <a:srgbClr val="000000"/>
                </a:solidFill>
                <a:latin typeface="Georgia" pitchFamily="18" charset="0"/>
              </a:rPr>
              <a:t>(</a:t>
            </a:r>
            <a:r>
              <a:rPr lang="fr-FR" sz="2800" i="1" u="sng" dirty="0" smtClean="0">
                <a:solidFill>
                  <a:srgbClr val="000000"/>
                </a:solidFill>
                <a:latin typeface="Georgia" pitchFamily="18" charset="0"/>
              </a:rPr>
              <a:t>БЭ, ВЭ, ЭН</a:t>
            </a:r>
            <a:r>
              <a:rPr lang="fr-FR" sz="2800" dirty="0" smtClean="0">
                <a:solidFill>
                  <a:srgbClr val="000000"/>
                </a:solidFill>
                <a:latin typeface="Georgia" pitchFamily="18" charset="0"/>
              </a:rPr>
              <a:t> и т. д.).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fr-FR" sz="2800" dirty="0" smtClean="0">
                <a:solidFill>
                  <a:srgbClr val="000000"/>
                </a:solidFill>
                <a:latin typeface="Georgia" pitchFamily="18" charset="0"/>
              </a:rPr>
              <a:t> Тогда при назывании букв он будет называть два звука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fr-FR" sz="2800" i="1" u="sng" dirty="0" smtClean="0">
                <a:solidFill>
                  <a:srgbClr val="000000"/>
                </a:solidFill>
                <a:latin typeface="Georgia" pitchFamily="18" charset="0"/>
              </a:rPr>
              <a:t>Б и Э, В и Э, Э и Н</a:t>
            </a:r>
            <a:r>
              <a:rPr lang="fr-FR" sz="2800" dirty="0" smtClean="0">
                <a:solidFill>
                  <a:srgbClr val="000000"/>
                </a:solidFill>
                <a:latin typeface="Georgia" pitchFamily="18" charset="0"/>
              </a:rPr>
              <a:t>.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fr-FR" sz="2800" dirty="0" smtClean="0">
                <a:solidFill>
                  <a:srgbClr val="C5000B"/>
                </a:solidFill>
                <a:latin typeface="Georgia" pitchFamily="18" charset="0"/>
              </a:rPr>
              <a:t>Это затруднит слияние звуков при чтении слогов</a:t>
            </a:r>
            <a:r>
              <a:rPr lang="fr-FR" sz="2800" dirty="0" smtClean="0">
                <a:solidFill>
                  <a:srgbClr val="000000"/>
                </a:solidFill>
                <a:latin typeface="Georgia" pitchFamily="18" charset="0"/>
              </a:rPr>
              <a:t>,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fr-FR" sz="2800" dirty="0" smtClean="0">
                <a:solidFill>
                  <a:srgbClr val="000000"/>
                </a:solidFill>
                <a:latin typeface="Georgia" pitchFamily="18" charset="0"/>
              </a:rPr>
              <a:t> в результате чего сформируется побуквенное чтение. </a:t>
            </a:r>
            <a:endParaRPr lang="fr-FR" sz="2800" dirty="0">
              <a:solidFill>
                <a:srgbClr val="0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8715436" cy="6005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r-FR" sz="2800" dirty="0" smtClean="0">
                <a:solidFill>
                  <a:srgbClr val="000000"/>
                </a:solidFill>
                <a:latin typeface="Georgia" pitchFamily="18" charset="0"/>
              </a:rPr>
              <a:t>Вместо </a:t>
            </a:r>
            <a:r>
              <a:rPr lang="fr-FR" sz="2800" i="1" u="sng" dirty="0" smtClean="0">
                <a:solidFill>
                  <a:srgbClr val="000000"/>
                </a:solidFill>
                <a:latin typeface="Georgia" pitchFamily="18" charset="0"/>
              </a:rPr>
              <a:t>МА-МА</a:t>
            </a:r>
            <a:r>
              <a:rPr lang="fr-FR" sz="2800" dirty="0" smtClean="0">
                <a:solidFill>
                  <a:srgbClr val="000000"/>
                </a:solidFill>
                <a:latin typeface="Georgia" pitchFamily="18" charset="0"/>
              </a:rPr>
              <a:t> у ребенка получится </a:t>
            </a:r>
            <a:r>
              <a:rPr lang="fr-FR" sz="2800" i="1" u="sng" dirty="0" smtClean="0">
                <a:solidFill>
                  <a:srgbClr val="000000"/>
                </a:solidFill>
                <a:latin typeface="Georgia" pitchFamily="18" charset="0"/>
              </a:rPr>
              <a:t>"эМА-эМА"</a:t>
            </a:r>
            <a:r>
              <a:rPr lang="fr-FR" sz="2800" dirty="0" smtClean="0">
                <a:solidFill>
                  <a:srgbClr val="000000"/>
                </a:solidFill>
                <a:latin typeface="Georgia" pitchFamily="18" charset="0"/>
              </a:rPr>
              <a:t>. </a:t>
            </a:r>
          </a:p>
          <a:p>
            <a:pPr algn="ctr"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r-FR" sz="2800" dirty="0" smtClean="0">
                <a:solidFill>
                  <a:srgbClr val="000000"/>
                </a:solidFill>
                <a:latin typeface="Georgia" pitchFamily="18" charset="0"/>
              </a:rPr>
              <a:t>Прочтение же некоторых многосложных слов станет совершенно недоступным ребенку. </a:t>
            </a:r>
          </a:p>
          <a:p>
            <a:pPr algn="ctr"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r-FR" sz="2800" dirty="0" smtClean="0">
                <a:solidFill>
                  <a:srgbClr val="000000"/>
                </a:solidFill>
                <a:latin typeface="Georgia" pitchFamily="18" charset="0"/>
              </a:rPr>
              <a:t>Такие слова будут не прочитываться, а разгадываться им, как ребусы. </a:t>
            </a:r>
          </a:p>
          <a:p>
            <a:pPr algn="ctr"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r-FR" sz="2800" dirty="0" smtClean="0">
                <a:solidFill>
                  <a:srgbClr val="000000"/>
                </a:solidFill>
                <a:latin typeface="Georgia" pitchFamily="18" charset="0"/>
              </a:rPr>
              <a:t>Например, слово "открытка" малыш прочитает как </a:t>
            </a:r>
          </a:p>
          <a:p>
            <a:pPr algn="ctr"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r-FR" sz="2800" i="1" u="sng" dirty="0" smtClean="0">
                <a:solidFill>
                  <a:srgbClr val="000000"/>
                </a:solidFill>
                <a:latin typeface="Georgia" pitchFamily="18" charset="0"/>
              </a:rPr>
              <a:t>"о-тэ-ка-эр-ы-тэ-ка-а".</a:t>
            </a:r>
            <a:r>
              <a:rPr lang="fr-FR" sz="2800" i="1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</a:p>
          <a:p>
            <a:pPr algn="ctr"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r-FR" sz="2800" dirty="0" smtClean="0">
                <a:solidFill>
                  <a:srgbClr val="000000"/>
                </a:solidFill>
                <a:latin typeface="Georgia" pitchFamily="18" charset="0"/>
              </a:rPr>
              <a:t>Не удивительно, что смысл слова или предложения при побуквенном чтении очень часто будет непонятен малышу. </a:t>
            </a:r>
            <a:endParaRPr lang="fr-FR" sz="2800" dirty="0">
              <a:solidFill>
                <a:srgbClr val="0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786446" y="2143116"/>
            <a:ext cx="3071834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285728"/>
            <a:ext cx="6858048" cy="6132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fr-FR" sz="2800" dirty="0" smtClean="0">
                <a:solidFill>
                  <a:srgbClr val="000000"/>
                </a:solidFill>
                <a:latin typeface="Georgia" pitchFamily="18" charset="0"/>
              </a:rPr>
              <a:t>В целом такой способ заучивания букв усложняет и удлиняет путь от послогового чтения к чтению целыми словами</a:t>
            </a:r>
            <a:r>
              <a:rPr lang="ru-RU" sz="2800" dirty="0" smtClean="0">
                <a:solidFill>
                  <a:srgbClr val="000000"/>
                </a:solidFill>
                <a:latin typeface="Georgia" pitchFamily="18" charset="0"/>
              </a:rPr>
              <a:t>.</a:t>
            </a:r>
            <a:r>
              <a:rPr lang="fr-FR" sz="2800" dirty="0" smtClean="0">
                <a:solidFill>
                  <a:srgbClr val="000000"/>
                </a:solidFill>
                <a:latin typeface="Georgia" pitchFamily="18" charset="0"/>
              </a:rPr>
              <a:t>.</a:t>
            </a:r>
          </a:p>
          <a:p>
            <a:pPr algn="ctr"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fr-FR" sz="2800" dirty="0" smtClean="0">
                <a:solidFill>
                  <a:srgbClr val="000000"/>
                </a:solidFill>
                <a:latin typeface="Georgia" pitchFamily="18" charset="0"/>
              </a:rPr>
              <a:t>Поэтому</a:t>
            </a:r>
            <a:r>
              <a:rPr lang="fr-FR" sz="2800" dirty="0" smtClean="0">
                <a:solidFill>
                  <a:srgbClr val="000000"/>
                </a:solidFill>
                <a:latin typeface="Georgia" pitchFamily="18" charset="0"/>
              </a:rPr>
              <a:t>, становится очевидным, что </a:t>
            </a:r>
            <a:r>
              <a:rPr lang="fr-FR" sz="2800" u="sng" dirty="0" smtClean="0">
                <a:solidFill>
                  <a:srgbClr val="000000"/>
                </a:solidFill>
                <a:latin typeface="Georgia" pitchFamily="18" charset="0"/>
              </a:rPr>
              <a:t>правильнее</a:t>
            </a:r>
            <a:r>
              <a:rPr lang="fr-FR" sz="2800" dirty="0" smtClean="0">
                <a:solidFill>
                  <a:srgbClr val="000000"/>
                </a:solidFill>
                <a:latin typeface="Georgia" pitchFamily="18" charset="0"/>
              </a:rPr>
              <a:t> для ребенка называть согласные буквы </a:t>
            </a:r>
            <a:r>
              <a:rPr lang="fr-FR" sz="2800" u="sng" dirty="0" smtClean="0">
                <a:solidFill>
                  <a:srgbClr val="000000"/>
                </a:solidFill>
                <a:latin typeface="Georgia" pitchFamily="18" charset="0"/>
              </a:rPr>
              <a:t>упрощенно</a:t>
            </a:r>
            <a:r>
              <a:rPr lang="fr-FR" sz="2800" dirty="0" smtClean="0">
                <a:solidFill>
                  <a:srgbClr val="000000"/>
                </a:solidFill>
                <a:latin typeface="Georgia" pitchFamily="18" charset="0"/>
              </a:rPr>
              <a:t>, как мы называем твердый согласный звук, который они обозначают. </a:t>
            </a:r>
          </a:p>
          <a:p>
            <a:pPr algn="ctr"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fr-FR" sz="2800" dirty="0" smtClean="0">
                <a:solidFill>
                  <a:srgbClr val="000000"/>
                </a:solidFill>
                <a:latin typeface="Georgia" pitchFamily="18" charset="0"/>
              </a:rPr>
              <a:t>Не "</a:t>
            </a:r>
            <a:r>
              <a:rPr lang="fr-FR" sz="2800" i="1" u="sng" dirty="0" smtClean="0">
                <a:solidFill>
                  <a:srgbClr val="000000"/>
                </a:solidFill>
                <a:latin typeface="Georgia" pitchFamily="18" charset="0"/>
              </a:rPr>
              <a:t>ЭМ</a:t>
            </a:r>
            <a:r>
              <a:rPr lang="fr-FR" sz="2800" dirty="0" smtClean="0">
                <a:solidFill>
                  <a:srgbClr val="000000"/>
                </a:solidFill>
                <a:latin typeface="Georgia" pitchFamily="18" charset="0"/>
              </a:rPr>
              <a:t>", а "</a:t>
            </a:r>
            <a:r>
              <a:rPr lang="fr-FR" sz="2800" i="1" u="sng" dirty="0" smtClean="0">
                <a:solidFill>
                  <a:srgbClr val="000000"/>
                </a:solidFill>
                <a:latin typeface="Georgia" pitchFamily="18" charset="0"/>
              </a:rPr>
              <a:t>М</a:t>
            </a:r>
            <a:r>
              <a:rPr lang="fr-FR" sz="2800" dirty="0" smtClean="0">
                <a:solidFill>
                  <a:srgbClr val="000000"/>
                </a:solidFill>
                <a:latin typeface="Georgia" pitchFamily="18" charset="0"/>
              </a:rPr>
              <a:t>", </a:t>
            </a:r>
          </a:p>
          <a:p>
            <a:pPr algn="ctr"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fr-FR" sz="2800" dirty="0" smtClean="0">
                <a:solidFill>
                  <a:srgbClr val="000000"/>
                </a:solidFill>
                <a:latin typeface="Georgia" pitchFamily="18" charset="0"/>
              </a:rPr>
              <a:t>не "</a:t>
            </a:r>
            <a:r>
              <a:rPr lang="fr-FR" sz="2800" i="1" u="sng" dirty="0" smtClean="0">
                <a:solidFill>
                  <a:srgbClr val="000000"/>
                </a:solidFill>
                <a:latin typeface="Georgia" pitchFamily="18" charset="0"/>
              </a:rPr>
              <a:t>ПЭ</a:t>
            </a:r>
            <a:r>
              <a:rPr lang="fr-FR" sz="2800" dirty="0" smtClean="0">
                <a:solidFill>
                  <a:srgbClr val="000000"/>
                </a:solidFill>
                <a:latin typeface="Georgia" pitchFamily="18" charset="0"/>
              </a:rPr>
              <a:t>", а "</a:t>
            </a:r>
            <a:r>
              <a:rPr lang="fr-FR" sz="2800" i="1" u="sng" dirty="0" smtClean="0">
                <a:solidFill>
                  <a:srgbClr val="000000"/>
                </a:solidFill>
                <a:latin typeface="Georgia" pitchFamily="18" charset="0"/>
              </a:rPr>
              <a:t>П</a:t>
            </a:r>
            <a:r>
              <a:rPr lang="fr-FR" sz="2800" dirty="0" smtClean="0">
                <a:solidFill>
                  <a:srgbClr val="000000"/>
                </a:solidFill>
                <a:latin typeface="Georgia" pitchFamily="18" charset="0"/>
              </a:rPr>
              <a:t>", </a:t>
            </a:r>
          </a:p>
          <a:p>
            <a:pPr algn="ctr"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fr-FR" sz="2800" dirty="0" smtClean="0">
                <a:solidFill>
                  <a:srgbClr val="000000"/>
                </a:solidFill>
                <a:latin typeface="Georgia" pitchFamily="18" charset="0"/>
              </a:rPr>
              <a:t>не "</a:t>
            </a:r>
            <a:r>
              <a:rPr lang="fr-FR" sz="2800" i="1" u="sng" dirty="0" smtClean="0">
                <a:solidFill>
                  <a:srgbClr val="000000"/>
                </a:solidFill>
                <a:latin typeface="Georgia" pitchFamily="18" charset="0"/>
              </a:rPr>
              <a:t>ХА</a:t>
            </a:r>
            <a:r>
              <a:rPr lang="fr-FR" sz="2800" dirty="0" smtClean="0">
                <a:solidFill>
                  <a:srgbClr val="000000"/>
                </a:solidFill>
                <a:latin typeface="Georgia" pitchFamily="18" charset="0"/>
              </a:rPr>
              <a:t>", а "</a:t>
            </a:r>
            <a:r>
              <a:rPr lang="fr-FR" sz="2800" i="1" u="sng" dirty="0" smtClean="0">
                <a:solidFill>
                  <a:srgbClr val="000000"/>
                </a:solidFill>
                <a:latin typeface="Georgia" pitchFamily="18" charset="0"/>
              </a:rPr>
              <a:t>X</a:t>
            </a:r>
            <a:r>
              <a:rPr lang="fr-FR" sz="2800" dirty="0" smtClean="0">
                <a:solidFill>
                  <a:srgbClr val="000000"/>
                </a:solidFill>
                <a:latin typeface="Georgia" pitchFamily="18" charset="0"/>
              </a:rPr>
              <a:t>"...</a:t>
            </a:r>
            <a:endParaRPr lang="fr-FR" sz="2800" dirty="0">
              <a:solidFill>
                <a:srgbClr val="0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357166"/>
            <a:ext cx="871543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r-FR" sz="2800" dirty="0" smtClean="0">
                <a:solidFill>
                  <a:srgbClr val="000000"/>
                </a:solidFill>
                <a:latin typeface="Georgia" pitchFamily="18" charset="0"/>
              </a:rPr>
              <a:t>Данный способ обучения буквам совсем не означает</a:t>
            </a:r>
            <a:r>
              <a:rPr lang="fr-FR" sz="2800" dirty="0" smtClean="0">
                <a:solidFill>
                  <a:srgbClr val="000000"/>
                </a:solidFill>
                <a:latin typeface="Georgia" pitchFamily="18" charset="0"/>
              </a:rPr>
              <a:t>,</a:t>
            </a:r>
            <a:r>
              <a:rPr lang="ru-RU" sz="28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Georgia" pitchFamily="18" charset="0"/>
              </a:rPr>
              <a:t>что ребенок не должен знать,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r-FR" sz="2800" dirty="0" smtClean="0">
                <a:solidFill>
                  <a:srgbClr val="000000"/>
                </a:solidFill>
                <a:latin typeface="Georgia" pitchFamily="18" charset="0"/>
              </a:rPr>
              <a:t>что буква и звук – разные понятия, </a:t>
            </a:r>
            <a:r>
              <a:rPr lang="fr-FR" sz="2800" dirty="0" smtClean="0">
                <a:solidFill>
                  <a:srgbClr val="000000"/>
                </a:solidFill>
                <a:latin typeface="Georgia" pitchFamily="18" charset="0"/>
              </a:rPr>
              <a:t>что </a:t>
            </a:r>
            <a:r>
              <a:rPr lang="fr-FR" sz="2800" dirty="0" smtClean="0">
                <a:solidFill>
                  <a:srgbClr val="000000"/>
                </a:solidFill>
                <a:latin typeface="Georgia" pitchFamily="18" charset="0"/>
              </a:rPr>
              <a:t>согласная буква может обозначать два звука -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r-FR" sz="2800" dirty="0" smtClean="0">
                <a:solidFill>
                  <a:srgbClr val="000000"/>
                </a:solidFill>
                <a:latin typeface="Georgia" pitchFamily="18" charset="0"/>
              </a:rPr>
              <a:t> твердый и мягкий.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r-FR" sz="2800" dirty="0" smtClean="0">
                <a:solidFill>
                  <a:srgbClr val="000000"/>
                </a:solidFill>
                <a:latin typeface="Georgia" pitchFamily="18" charset="0"/>
              </a:rPr>
              <a:t>Но все эти понятия недаром входят в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r-FR" sz="2800" u="sng" dirty="0" smtClean="0">
                <a:solidFill>
                  <a:srgbClr val="000000"/>
                </a:solidFill>
                <a:latin typeface="Georgia" pitchFamily="18" charset="0"/>
              </a:rPr>
              <a:t>программу обучения грамоте в первом классе: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r-FR" sz="2800" u="sng" dirty="0" smtClean="0">
                <a:solidFill>
                  <a:srgbClr val="000000"/>
                </a:solidFill>
                <a:latin typeface="Georgia" pitchFamily="18" charset="0"/>
              </a:rPr>
              <a:t>для их усвоения нужны достаточно зрелые функции мышления - </a:t>
            </a:r>
            <a:r>
              <a:rPr lang="fr-FR" sz="2800" u="sng" dirty="0" smtClean="0">
                <a:solidFill>
                  <a:srgbClr val="000000"/>
                </a:solidFill>
                <a:latin typeface="Georgia" pitchFamily="18" charset="0"/>
              </a:rPr>
              <a:t>анализ</a:t>
            </a:r>
            <a:r>
              <a:rPr lang="fr-FR" sz="2800" u="sng" dirty="0" smtClean="0">
                <a:solidFill>
                  <a:srgbClr val="000000"/>
                </a:solidFill>
                <a:latin typeface="Georgia" pitchFamily="18" charset="0"/>
              </a:rPr>
              <a:t>, синтез, </a:t>
            </a:r>
            <a:r>
              <a:rPr lang="fr-FR" sz="2800" u="sng" dirty="0" smtClean="0">
                <a:solidFill>
                  <a:srgbClr val="000000"/>
                </a:solidFill>
                <a:latin typeface="Georgia" pitchFamily="18" charset="0"/>
              </a:rPr>
              <a:t>обобщение. </a:t>
            </a:r>
            <a:endParaRPr lang="fr-FR" sz="2800" u="sng" dirty="0" smtClean="0">
              <a:solidFill>
                <a:srgbClr val="000000"/>
              </a:solidFill>
              <a:latin typeface="Georgia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r-FR" sz="2800" u="sng" dirty="0" smtClean="0">
                <a:solidFill>
                  <a:srgbClr val="000000"/>
                </a:solidFill>
                <a:latin typeface="Georgia" pitchFamily="18" charset="0"/>
              </a:rPr>
              <a:t>А ребенок дошкольного возраста владеет этими мыслительными операциями только на </a:t>
            </a:r>
            <a:r>
              <a:rPr lang="fr-FR" sz="2800" u="sng" dirty="0" smtClean="0">
                <a:solidFill>
                  <a:srgbClr val="000000"/>
                </a:solidFill>
                <a:latin typeface="Georgia" pitchFamily="18" charset="0"/>
              </a:rPr>
              <a:t>элементарном </a:t>
            </a:r>
            <a:r>
              <a:rPr lang="fr-FR" sz="2800" u="sng" dirty="0" smtClean="0">
                <a:solidFill>
                  <a:srgbClr val="000000"/>
                </a:solidFill>
                <a:latin typeface="Georgia" pitchFamily="18" charset="0"/>
              </a:rPr>
              <a:t>уровне. </a:t>
            </a:r>
            <a:endParaRPr lang="ru-RU" sz="2800" u="sng" dirty="0" smtClean="0">
              <a:solidFill>
                <a:srgbClr val="000000"/>
              </a:solidFill>
              <a:latin typeface="Georgia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2800" u="sng" dirty="0" smtClean="0">
                <a:solidFill>
                  <a:srgbClr val="000000"/>
                </a:solidFill>
                <a:latin typeface="Georgia" pitchFamily="18" charset="0"/>
              </a:rPr>
              <a:t>Он должен достичь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2800" u="sng" dirty="0" smtClean="0">
                <a:solidFill>
                  <a:srgbClr val="000000"/>
                </a:solidFill>
                <a:latin typeface="Georgia" pitchFamily="18" charset="0"/>
              </a:rPr>
              <a:t>«возраста школьной зрелости».</a:t>
            </a:r>
            <a:endParaRPr lang="fr-FR" sz="2800" u="sng" dirty="0">
              <a:solidFill>
                <a:srgbClr val="0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ертикальный свиток 6"/>
          <p:cNvSpPr/>
          <p:nvPr/>
        </p:nvSpPr>
        <p:spPr>
          <a:xfrm>
            <a:off x="4214810" y="1285860"/>
            <a:ext cx="4929190" cy="521497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0" y="1214422"/>
            <a:ext cx="4786346" cy="542928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214290"/>
            <a:ext cx="8715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800000"/>
                </a:solidFill>
                <a:latin typeface="Georgia" pitchFamily="18" charset="0"/>
              </a:rPr>
              <a:t>Что </a:t>
            </a:r>
            <a:r>
              <a:rPr lang="ru-RU" sz="2000" b="1" dirty="0" smtClean="0">
                <a:solidFill>
                  <a:srgbClr val="800000"/>
                </a:solidFill>
                <a:latin typeface="Georgia" pitchFamily="18" charset="0"/>
              </a:rPr>
              <a:t>же должен </a:t>
            </a:r>
            <a:r>
              <a:rPr lang="ru-RU" sz="2000" b="1" dirty="0" smtClean="0">
                <a:solidFill>
                  <a:srgbClr val="800000"/>
                </a:solidFill>
                <a:latin typeface="Georgia" pitchFamily="18" charset="0"/>
              </a:rPr>
              <a:t>знать взрослый, начиная обучать ребёнка основам грамоты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857232"/>
            <a:ext cx="8786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  <a:t>Звуки речи делятся на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гласные</a:t>
            </a:r>
            <a:r>
              <a:rPr lang="ru-RU" sz="2400" b="1" dirty="0" smtClean="0">
                <a:latin typeface="Georgia" pitchFamily="18" charset="0"/>
              </a:rPr>
              <a:t>                  и                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согласные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785926"/>
            <a:ext cx="364333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Гласным называется звук, произносимый беспрепятственно: ни один из органов артикуляционного (речевого) аппарата не является преградой в его произношении. Гласные звуки можно произносить длительно, даже петь: а-а-а.., у-у-у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... При 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произношении гласных рот в различной 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степени открыт (обязательно!).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1928802"/>
            <a:ext cx="392909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Georgia" pitchFamily="18" charset="0"/>
              </a:rPr>
              <a:t>Согласным называется звук, при </a:t>
            </a:r>
            <a:r>
              <a:rPr lang="ru-RU" sz="2200" b="1" dirty="0" smtClean="0">
                <a:solidFill>
                  <a:srgbClr val="0070C0"/>
                </a:solidFill>
                <a:latin typeface="Georgia" pitchFamily="18" charset="0"/>
              </a:rPr>
              <a:t>произнесении </a:t>
            </a:r>
            <a:r>
              <a:rPr lang="ru-RU" sz="2200" b="1" dirty="0" smtClean="0">
                <a:solidFill>
                  <a:srgbClr val="0070C0"/>
                </a:solidFill>
                <a:latin typeface="Georgia" pitchFamily="18" charset="0"/>
              </a:rPr>
              <a:t>которого возникает какое-либо препятствие в артикуляционном аппарате (губы, язык). </a:t>
            </a:r>
          </a:p>
          <a:p>
            <a:r>
              <a:rPr lang="ru-RU" sz="2200" b="1" dirty="0" smtClean="0">
                <a:solidFill>
                  <a:srgbClr val="0070C0"/>
                </a:solidFill>
                <a:latin typeface="Georgia" pitchFamily="18" charset="0"/>
              </a:rPr>
              <a:t>Некоторые согласные звуки можно произносить длительно (м-м-м…, </a:t>
            </a:r>
            <a:r>
              <a:rPr lang="ru-RU" sz="2200" b="1" dirty="0" err="1" smtClean="0">
                <a:solidFill>
                  <a:srgbClr val="0070C0"/>
                </a:solidFill>
                <a:latin typeface="Georgia" pitchFamily="18" charset="0"/>
              </a:rPr>
              <a:t>р-р-р</a:t>
            </a:r>
            <a:r>
              <a:rPr lang="ru-RU" sz="2200" b="1" dirty="0" smtClean="0">
                <a:solidFill>
                  <a:srgbClr val="0070C0"/>
                </a:solidFill>
                <a:latin typeface="Georgia" pitchFamily="18" charset="0"/>
              </a:rPr>
              <a:t>…), но пропеть их нельзя.</a:t>
            </a:r>
            <a:endParaRPr lang="ru-RU" sz="2200" b="1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5195</TotalTime>
  <Words>1328</Words>
  <Application>Microsoft Office PowerPoint</Application>
  <PresentationFormat>Экран (4:3)</PresentationFormat>
  <Paragraphs>126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Тема1</vt:lpstr>
      <vt:lpstr> Как научить ребенка    читать.  </vt:lpstr>
      <vt:lpstr>  Ум заключается не только в знании, но и в умении прилагать знание на деле... (Аристотель)  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Стратегические ориентиры в развитии системы дошкольного образования.</dc:title>
  <dc:creator>Галина Дмитриевна</dc:creator>
  <cp:lastModifiedBy>Детский сад</cp:lastModifiedBy>
  <cp:revision>325</cp:revision>
  <dcterms:created xsi:type="dcterms:W3CDTF">2011-04-01T03:47:02Z</dcterms:created>
  <dcterms:modified xsi:type="dcterms:W3CDTF">2018-06-10T11:23:45Z</dcterms:modified>
</cp:coreProperties>
</file>